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9" r:id="rId4"/>
    <p:sldId id="277" r:id="rId5"/>
    <p:sldId id="287" r:id="rId6"/>
    <p:sldId id="274" r:id="rId7"/>
    <p:sldId id="269" r:id="rId8"/>
    <p:sldId id="266" r:id="rId9"/>
    <p:sldId id="267" r:id="rId10"/>
    <p:sldId id="290" r:id="rId11"/>
    <p:sldId id="268" r:id="rId12"/>
    <p:sldId id="270" r:id="rId13"/>
    <p:sldId id="291" r:id="rId14"/>
    <p:sldId id="260" r:id="rId15"/>
    <p:sldId id="292" r:id="rId16"/>
    <p:sldId id="294" r:id="rId17"/>
    <p:sldId id="295" r:id="rId18"/>
    <p:sldId id="297" r:id="rId19"/>
    <p:sldId id="285" r:id="rId20"/>
    <p:sldId id="299" r:id="rId21"/>
    <p:sldId id="300" r:id="rId22"/>
    <p:sldId id="301" r:id="rId23"/>
    <p:sldId id="302" r:id="rId24"/>
    <p:sldId id="312" r:id="rId25"/>
    <p:sldId id="303" r:id="rId26"/>
    <p:sldId id="313" r:id="rId27"/>
    <p:sldId id="304" r:id="rId28"/>
    <p:sldId id="314" r:id="rId29"/>
    <p:sldId id="315" r:id="rId30"/>
    <p:sldId id="305" r:id="rId31"/>
    <p:sldId id="306" r:id="rId32"/>
    <p:sldId id="318" r:id="rId33"/>
    <p:sldId id="316" r:id="rId34"/>
    <p:sldId id="275" r:id="rId35"/>
    <p:sldId id="276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99">
          <p15:clr>
            <a:srgbClr val="A4A3A4"/>
          </p15:clr>
        </p15:guide>
        <p15:guide id="2" orient="horz" pos="713">
          <p15:clr>
            <a:srgbClr val="A4A3A4"/>
          </p15:clr>
        </p15:guide>
        <p15:guide id="3" pos="2880">
          <p15:clr>
            <a:srgbClr val="A4A3A4"/>
          </p15:clr>
        </p15:guide>
        <p15:guide id="4" pos="5511">
          <p15:clr>
            <a:srgbClr val="A4A3A4"/>
          </p15:clr>
        </p15:guide>
        <p15:guide id="5" pos="2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D2E6"/>
    <a:srgbClr val="179FB1"/>
    <a:srgbClr val="1CBED5"/>
    <a:srgbClr val="FCC415"/>
    <a:srgbClr val="B0C818"/>
    <a:srgbClr val="000000"/>
    <a:srgbClr val="603814"/>
    <a:srgbClr val="EFEFEF"/>
    <a:srgbClr val="F69209"/>
    <a:srgbClr val="9BC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19" autoAdjust="0"/>
  </p:normalViewPr>
  <p:slideViewPr>
    <p:cSldViewPr>
      <p:cViewPr varScale="1">
        <p:scale>
          <a:sx n="146" d="100"/>
          <a:sy n="146" d="100"/>
        </p:scale>
        <p:origin x="594" y="108"/>
      </p:cViewPr>
      <p:guideLst>
        <p:guide orient="horz" pos="2799"/>
        <p:guide orient="horz" pos="713"/>
        <p:guide pos="2880"/>
        <p:guide pos="5511"/>
        <p:guide pos="29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1CBED5"/>
              </a:solidFill>
            </c:spPr>
          </c:dPt>
          <c:dPt>
            <c:idx val="1"/>
            <c:bubble3D val="0"/>
            <c:spPr>
              <a:solidFill>
                <a:schemeClr val="bg1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</c:v>
                </c:pt>
                <c:pt idx="1">
                  <c:v>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</c:spPr>
          </c:dPt>
          <c:dPt>
            <c:idx val="1"/>
            <c:bubble3D val="0"/>
            <c:spPr>
              <a:solidFill>
                <a:srgbClr val="74B62E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</c:v>
                </c:pt>
                <c:pt idx="1">
                  <c:v>100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rgbClr val="B0C818"/>
              </a:solidFill>
            </c:spPr>
          </c:dPt>
          <c:dPt>
            <c:idx val="1"/>
            <c:bubble3D val="0"/>
            <c:spPr>
              <a:solidFill>
                <a:schemeClr val="bg1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</c:v>
                </c:pt>
                <c:pt idx="1">
                  <c:v>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170427921625433"/>
          <c:y val="7.665168748936918E-2"/>
          <c:w val="0.56446441668084113"/>
          <c:h val="0.846696625021261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</c:spPr>
          </c:dPt>
          <c:dPt>
            <c:idx val="1"/>
            <c:bubble3D val="0"/>
            <c:spPr>
              <a:solidFill>
                <a:srgbClr val="FCC415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</c:v>
                </c:pt>
                <c:pt idx="1">
                  <c:v>100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F69209"/>
              </a:solidFill>
            </c:spPr>
          </c:dPt>
          <c:dPt>
            <c:idx val="1"/>
            <c:bubble3D val="0"/>
            <c:spPr>
              <a:solidFill>
                <a:schemeClr val="bg1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</c:v>
                </c:pt>
                <c:pt idx="1">
                  <c:v>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</c:spPr>
          </c:dPt>
          <c:dPt>
            <c:idx val="1"/>
            <c:bubble3D val="0"/>
            <c:spPr>
              <a:solidFill>
                <a:srgbClr val="E6706E"/>
              </a:solidFill>
            </c:spPr>
          </c:dPt>
          <c:dPt>
            <c:idx val="2"/>
            <c:bubble3D val="0"/>
            <c:spPr>
              <a:noFill/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</c:v>
                </c:pt>
                <c:pt idx="1">
                  <c:v>100</c:v>
                </c:pt>
                <c:pt idx="2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7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1CBED5"/>
              </a:solidFill>
            </c:spPr>
          </c:dPt>
          <c:dPt>
            <c:idx val="1"/>
            <c:bubble3D val="0"/>
            <c:spPr>
              <a:solidFill>
                <a:srgbClr val="B0C818"/>
              </a:solidFill>
            </c:spPr>
          </c:dPt>
          <c:dPt>
            <c:idx val="2"/>
            <c:bubble3D val="0"/>
            <c:spPr>
              <a:solidFill>
                <a:srgbClr val="FCC415"/>
              </a:solidFill>
            </c:spPr>
          </c:dPt>
          <c:dPt>
            <c:idx val="3"/>
            <c:bubble3D val="0"/>
            <c:spPr>
              <a:solidFill>
                <a:srgbClr val="F69209"/>
              </a:solidFill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23</c:v>
                </c:pt>
                <c:pt idx="1">
                  <c:v>37</c:v>
                </c:pt>
                <c:pt idx="2">
                  <c:v>17</c:v>
                </c:pt>
                <c:pt idx="3">
                  <c:v>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05FC1-E143-4871-B675-47A75662DE64}" type="datetimeFigureOut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57A8A-B580-44C3-BD72-FFC9942786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800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A7875-6362-41BE-B0B4-2FF8A238D765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33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22B05-1C9A-4022-AD07-CB6F61CF2BB7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6C355-0AFF-4952-AA77-98AA352D7B7A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23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A2D-8F72-48B2-A997-30295EC4294A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781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1CD6-4983-4FF0-87D4-ED24C422DFE5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99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0143-8886-4158-8F42-35DA6D774EEC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58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DF4AB-5172-412B-93A9-9C2769310EAC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56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46CAA-9278-4E30-832F-772714E11AD8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86518" y="4767263"/>
            <a:ext cx="2133600" cy="273844"/>
          </a:xfrm>
        </p:spPr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54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DBA3C-B7B2-4EB1-B742-5A30D6BEAE86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99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994A7-9DCB-4420-9F71-32261BFEA936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21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5C84-7426-4715-B61B-1770E35C66C5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5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椭圆 7"/>
          <p:cNvSpPr/>
          <p:nvPr userDrawn="1"/>
        </p:nvSpPr>
        <p:spPr>
          <a:xfrm>
            <a:off x="8333026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7668344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781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95222-B2D9-449E-91C3-9235284DE6F6}" type="datetime1">
              <a:rPr lang="zh-CN" altLang="en-US" smtClean="0"/>
              <a:t>2014/12/31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15096" y="477616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B769317-EFEF-454C-947E-569E03E41F8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32340" y="4782277"/>
            <a:ext cx="388796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27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7942087" y="4727227"/>
            <a:ext cx="3887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Edwardian Script ITC" panose="030303020407070D0804" pitchFamily="66" charset="0"/>
                <a:cs typeface="Arial" panose="020B0604020202020204" pitchFamily="34" charset="0"/>
              </a:rPr>
              <a:t>of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Edwardian Script ITC" panose="030303020407070D0804" pitchFamily="66" charset="0"/>
              <a:cs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0" y="4651375"/>
            <a:ext cx="91440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 userDrawn="1"/>
        </p:nvSpPr>
        <p:spPr>
          <a:xfrm>
            <a:off x="0" y="195486"/>
            <a:ext cx="179512" cy="792088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930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65118" y="1597819"/>
            <a:ext cx="5821992" cy="1102519"/>
          </a:xfrm>
        </p:spPr>
        <p:txBody>
          <a:bodyPr>
            <a:normAutofit/>
          </a:bodyPr>
          <a:lstStyle/>
          <a:p>
            <a:pPr algn="r"/>
            <a:r>
              <a: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altLang="zh-CN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Mem——</a:t>
            </a:r>
            <a:r>
              <a:rPr lang="zh-CN" altLang="en-US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弹性云缓存系统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483768" y="2678577"/>
            <a:ext cx="5903342" cy="717427"/>
          </a:xfrm>
        </p:spPr>
        <p:txBody>
          <a:bodyPr>
            <a:normAutofit/>
          </a:bodyPr>
          <a:lstStyle/>
          <a:p>
            <a:pPr algn="r"/>
            <a:r>
              <a:rPr lang="en-US" altLang="zh-CN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2014 </a:t>
            </a:r>
            <a:r>
              <a:rPr lang="zh-CN" altLang="en-US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全国高校云计算应用创新大赛</a:t>
            </a:r>
            <a:endParaRPr lang="zh-CN" altLang="en-US" sz="2800" dirty="0"/>
          </a:p>
        </p:txBody>
      </p:sp>
      <p:sp>
        <p:nvSpPr>
          <p:cNvPr id="5" name="椭圆 4"/>
          <p:cNvSpPr/>
          <p:nvPr/>
        </p:nvSpPr>
        <p:spPr>
          <a:xfrm>
            <a:off x="1331640" y="195486"/>
            <a:ext cx="1512168" cy="151216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rgbClr val="59C2AC"/>
                </a:gs>
                <a:gs pos="100000">
                  <a:srgbClr val="1CBED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9696" y="998781"/>
            <a:ext cx="1242594" cy="1242594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rgbClr val="59C2AC"/>
                </a:gs>
                <a:gs pos="100000">
                  <a:srgbClr val="1CBED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-430460" y="-664418"/>
            <a:ext cx="1893416" cy="1893416"/>
          </a:xfrm>
          <a:prstGeom prst="ellipse">
            <a:avLst/>
          </a:prstGeom>
          <a:noFill/>
          <a:ln w="12700">
            <a:solidFill>
              <a:srgbClr val="59C2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98562" y="2755258"/>
            <a:ext cx="1184052" cy="1184052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87560" y="3492778"/>
            <a:ext cx="2304256" cy="2304256"/>
          </a:xfrm>
          <a:prstGeom prst="ellipse">
            <a:avLst/>
          </a:prstGeom>
          <a:noFill/>
          <a:ln w="12700">
            <a:solidFill>
              <a:srgbClr val="1CBED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772112" y="4400416"/>
            <a:ext cx="864096" cy="864096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639322" y="4475731"/>
            <a:ext cx="864096" cy="8640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575966" y="4106778"/>
            <a:ext cx="748546" cy="74854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16314" y="3795885"/>
            <a:ext cx="915326" cy="91532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490862" y="3116064"/>
            <a:ext cx="791496" cy="7914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54164" y="3429538"/>
            <a:ext cx="563489" cy="563489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78229" y="2402334"/>
            <a:ext cx="791496" cy="7914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719563" y="2106081"/>
            <a:ext cx="1632653" cy="1632653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968715" y="1209815"/>
            <a:ext cx="881751" cy="881751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-252535" y="710861"/>
            <a:ext cx="966080" cy="966080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71038" y="284713"/>
            <a:ext cx="782994" cy="782994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241126" y="1162071"/>
            <a:ext cx="576064" cy="576064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弧形 25"/>
          <p:cNvSpPr/>
          <p:nvPr/>
        </p:nvSpPr>
        <p:spPr>
          <a:xfrm>
            <a:off x="1506298" y="-2003838"/>
            <a:ext cx="7671932" cy="7671932"/>
          </a:xfrm>
          <a:prstGeom prst="arc">
            <a:avLst>
              <a:gd name="adj1" fmla="val 7164880"/>
              <a:gd name="adj2" fmla="val 12497238"/>
            </a:avLst>
          </a:prstGeom>
          <a:ln>
            <a:solidFill>
              <a:srgbClr val="1CBE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1724610" y="3349812"/>
            <a:ext cx="324000" cy="324000"/>
            <a:chOff x="1638497" y="3309419"/>
            <a:chExt cx="404786" cy="404786"/>
          </a:xfrm>
        </p:grpSpPr>
        <p:sp>
          <p:nvSpPr>
            <p:cNvPr id="27" name="椭圆 2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909370" y="4745779"/>
            <a:ext cx="324000" cy="324000"/>
            <a:chOff x="1638497" y="3309419"/>
            <a:chExt cx="404786" cy="404786"/>
          </a:xfrm>
        </p:grpSpPr>
        <p:sp>
          <p:nvSpPr>
            <p:cNvPr id="31" name="椭圆 30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994688" y="3714174"/>
            <a:ext cx="231614" cy="231614"/>
            <a:chOff x="1638497" y="3309419"/>
            <a:chExt cx="404786" cy="404786"/>
          </a:xfrm>
        </p:grpSpPr>
        <p:sp>
          <p:nvSpPr>
            <p:cNvPr id="37" name="椭圆 3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20101" y="3595475"/>
            <a:ext cx="231614" cy="231614"/>
            <a:chOff x="1638497" y="3309419"/>
            <a:chExt cx="404786" cy="404786"/>
          </a:xfrm>
        </p:grpSpPr>
        <p:sp>
          <p:nvSpPr>
            <p:cNvPr id="40" name="椭圆 39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58169" y="2682275"/>
            <a:ext cx="231614" cy="231614"/>
            <a:chOff x="1638497" y="3309419"/>
            <a:chExt cx="404786" cy="404786"/>
          </a:xfrm>
        </p:grpSpPr>
        <p:sp>
          <p:nvSpPr>
            <p:cNvPr id="49" name="椭圆 48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35503" y="2003306"/>
            <a:ext cx="324000" cy="324000"/>
            <a:chOff x="1638497" y="3309419"/>
            <a:chExt cx="404786" cy="404786"/>
          </a:xfrm>
        </p:grpSpPr>
        <p:sp>
          <p:nvSpPr>
            <p:cNvPr id="52" name="椭圆 51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8505" y="1031901"/>
            <a:ext cx="324000" cy="324000"/>
            <a:chOff x="1638497" y="3309419"/>
            <a:chExt cx="404786" cy="404786"/>
          </a:xfrm>
        </p:grpSpPr>
        <p:sp>
          <p:nvSpPr>
            <p:cNvPr id="55" name="椭圆 54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247590" y="1488690"/>
            <a:ext cx="324000" cy="324000"/>
            <a:chOff x="1638497" y="3309419"/>
            <a:chExt cx="404786" cy="404786"/>
          </a:xfrm>
        </p:grpSpPr>
        <p:sp>
          <p:nvSpPr>
            <p:cNvPr id="58" name="椭圆 57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413351" y="1334296"/>
            <a:ext cx="231614" cy="231614"/>
            <a:chOff x="1638497" y="3309419"/>
            <a:chExt cx="404786" cy="404786"/>
          </a:xfrm>
        </p:grpSpPr>
        <p:sp>
          <p:nvSpPr>
            <p:cNvPr id="61" name="椭圆 60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887535" y="988132"/>
            <a:ext cx="231614" cy="231614"/>
            <a:chOff x="1638497" y="3309419"/>
            <a:chExt cx="404786" cy="404786"/>
          </a:xfrm>
        </p:grpSpPr>
        <p:sp>
          <p:nvSpPr>
            <p:cNvPr id="64" name="椭圆 63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200535" y="514210"/>
            <a:ext cx="324000" cy="324000"/>
            <a:chOff x="1638497" y="3309419"/>
            <a:chExt cx="404786" cy="404786"/>
          </a:xfrm>
        </p:grpSpPr>
        <p:sp>
          <p:nvSpPr>
            <p:cNvPr id="67" name="椭圆 6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739154" y="71586"/>
            <a:ext cx="324000" cy="324000"/>
            <a:chOff x="1638497" y="3309419"/>
            <a:chExt cx="404786" cy="404786"/>
          </a:xfrm>
        </p:grpSpPr>
        <p:sp>
          <p:nvSpPr>
            <p:cNvPr id="70" name="椭圆 69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椭圆 71"/>
          <p:cNvSpPr/>
          <p:nvPr/>
        </p:nvSpPr>
        <p:spPr>
          <a:xfrm>
            <a:off x="-127773" y="4202938"/>
            <a:ext cx="2545275" cy="2545275"/>
          </a:xfrm>
          <a:prstGeom prst="ellipse">
            <a:avLst/>
          </a:prstGeom>
          <a:noFill/>
          <a:ln w="12700">
            <a:solidFill>
              <a:srgbClr val="1CBED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711977" y="4091548"/>
            <a:ext cx="324000" cy="324000"/>
            <a:chOff x="1638497" y="3309419"/>
            <a:chExt cx="404786" cy="404786"/>
          </a:xfrm>
        </p:grpSpPr>
        <p:sp>
          <p:nvSpPr>
            <p:cNvPr id="46" name="椭圆 45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834432" y="4365244"/>
            <a:ext cx="231614" cy="231614"/>
            <a:chOff x="1638497" y="3309419"/>
            <a:chExt cx="404786" cy="404786"/>
          </a:xfrm>
        </p:grpSpPr>
        <p:sp>
          <p:nvSpPr>
            <p:cNvPr id="34" name="椭圆 33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57634" y="4425170"/>
            <a:ext cx="231614" cy="231614"/>
            <a:chOff x="1638497" y="3309419"/>
            <a:chExt cx="404786" cy="404786"/>
          </a:xfrm>
        </p:grpSpPr>
        <p:sp>
          <p:nvSpPr>
            <p:cNvPr id="43" name="椭圆 42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矩形 73"/>
          <p:cNvSpPr/>
          <p:nvPr/>
        </p:nvSpPr>
        <p:spPr>
          <a:xfrm>
            <a:off x="8964488" y="1812690"/>
            <a:ext cx="179512" cy="1381140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76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20135" y="-16413"/>
            <a:ext cx="9164135" cy="5159913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20135" y="-16413"/>
            <a:ext cx="9164135" cy="5159913"/>
          </a:xfrm>
          <a:custGeom>
            <a:avLst/>
            <a:gdLst/>
            <a:ahLst/>
            <a:cxnLst/>
            <a:rect l="l" t="t" r="r" b="b"/>
            <a:pathLst>
              <a:path w="9164135" h="5159913">
                <a:moveTo>
                  <a:pt x="0" y="0"/>
                </a:moveTo>
                <a:lnTo>
                  <a:pt x="9164135" y="0"/>
                </a:lnTo>
                <a:lnTo>
                  <a:pt x="9164135" y="2542802"/>
                </a:lnTo>
                <a:lnTo>
                  <a:pt x="5024183" y="2542802"/>
                </a:lnTo>
                <a:lnTo>
                  <a:pt x="5024183" y="3199081"/>
                </a:lnTo>
                <a:lnTo>
                  <a:pt x="9164135" y="3199081"/>
                </a:lnTo>
                <a:lnTo>
                  <a:pt x="9164135" y="5159913"/>
                </a:lnTo>
                <a:lnTo>
                  <a:pt x="0" y="5159913"/>
                </a:lnTo>
                <a:lnTo>
                  <a:pt x="0" y="3199081"/>
                </a:lnTo>
                <a:lnTo>
                  <a:pt x="199647" y="3199081"/>
                </a:lnTo>
                <a:lnTo>
                  <a:pt x="199647" y="2542802"/>
                </a:lnTo>
                <a:lnTo>
                  <a:pt x="0" y="2542802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68313" y="2492328"/>
            <a:ext cx="604686" cy="604686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999" y="2454228"/>
            <a:ext cx="3715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项目架构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42"/>
          <p:cNvSpPr/>
          <p:nvPr/>
        </p:nvSpPr>
        <p:spPr>
          <a:xfrm>
            <a:off x="1199998" y="2915893"/>
            <a:ext cx="4380114" cy="18112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cloud cache system based on redis/memcached </a:t>
            </a:r>
          </a:p>
        </p:txBody>
      </p:sp>
      <p:sp>
        <p:nvSpPr>
          <p:cNvPr id="15" name="矩形 14"/>
          <p:cNvSpPr/>
          <p:nvPr/>
        </p:nvSpPr>
        <p:spPr>
          <a:xfrm>
            <a:off x="5004048" y="2522808"/>
            <a:ext cx="4139952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-20135" y="2522808"/>
            <a:ext cx="180528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>
            <a:off x="586587" y="2685943"/>
            <a:ext cx="351680" cy="217455"/>
          </a:xfrm>
          <a:custGeom>
            <a:avLst/>
            <a:gdLst>
              <a:gd name="T0" fmla="*/ 1251565 w 2063518"/>
              <a:gd name="T1" fmla="*/ 768927 h 1276454"/>
              <a:gd name="T2" fmla="*/ 1760718 w 2063518"/>
              <a:gd name="T3" fmla="*/ 768927 h 1276454"/>
              <a:gd name="T4" fmla="*/ 1473477 w 2063518"/>
              <a:gd name="T5" fmla="*/ 369836 h 1276454"/>
              <a:gd name="T6" fmla="*/ 1553005 w 2063518"/>
              <a:gd name="T7" fmla="*/ 450339 h 1276454"/>
              <a:gd name="T8" fmla="*/ 1737754 w 2063518"/>
              <a:gd name="T9" fmla="*/ 442217 h 1276454"/>
              <a:gd name="T10" fmla="*/ 1746908 w 2063518"/>
              <a:gd name="T11" fmla="*/ 554986 h 1276454"/>
              <a:gd name="T12" fmla="*/ 1893656 w 2063518"/>
              <a:gd name="T13" fmla="*/ 667471 h 1276454"/>
              <a:gd name="T14" fmla="*/ 1828154 w 2063518"/>
              <a:gd name="T15" fmla="*/ 759738 h 1276454"/>
              <a:gd name="T16" fmla="*/ 1868236 w 2063518"/>
              <a:gd name="T17" fmla="*/ 940196 h 1276454"/>
              <a:gd name="T18" fmla="*/ 1758727 w 2063518"/>
              <a:gd name="T19" fmla="*/ 968790 h 1276454"/>
              <a:gd name="T20" fmla="*/ 1673390 w 2063518"/>
              <a:gd name="T21" fmla="*/ 1132784 h 1276454"/>
              <a:gd name="T22" fmla="*/ 1571112 w 2063518"/>
              <a:gd name="T23" fmla="*/ 1084324 h 1276454"/>
              <a:gd name="T24" fmla="*/ 1400284 w 2063518"/>
              <a:gd name="T25" fmla="*/ 1155119 h 1276454"/>
              <a:gd name="T26" fmla="*/ 1353098 w 2063518"/>
              <a:gd name="T27" fmla="*/ 1052281 h 1276454"/>
              <a:gd name="T28" fmla="*/ 1176712 w 2063518"/>
              <a:gd name="T29" fmla="*/ 996751 h 1276454"/>
              <a:gd name="T30" fmla="*/ 1206694 w 2063518"/>
              <a:gd name="T31" fmla="*/ 887653 h 1276454"/>
              <a:gd name="T32" fmla="*/ 1107283 w 2063518"/>
              <a:gd name="T33" fmla="*/ 731781 h 1276454"/>
              <a:gd name="T34" fmla="*/ 1200405 w 2063518"/>
              <a:gd name="T35" fmla="*/ 667472 h 1276454"/>
              <a:gd name="T36" fmla="*/ 1224485 w 2063518"/>
              <a:gd name="T37" fmla="*/ 484194 h 1276454"/>
              <a:gd name="T38" fmla="*/ 1337175 w 2063518"/>
              <a:gd name="T39" fmla="*/ 494764 h 1276454"/>
              <a:gd name="T40" fmla="*/ 1473477 w 2063518"/>
              <a:gd name="T41" fmla="*/ 369836 h 1276454"/>
              <a:gd name="T42" fmla="*/ 216423 w 2063518"/>
              <a:gd name="T43" fmla="*/ 598637 h 1276454"/>
              <a:gd name="T44" fmla="*/ 980152 w 2063518"/>
              <a:gd name="T45" fmla="*/ 598637 h 1276454"/>
              <a:gd name="T46" fmla="*/ 549291 w 2063518"/>
              <a:gd name="T47" fmla="*/ 0 h 1276454"/>
              <a:gd name="T48" fmla="*/ 668582 w 2063518"/>
              <a:gd name="T49" fmla="*/ 120755 h 1276454"/>
              <a:gd name="T50" fmla="*/ 945705 w 2063518"/>
              <a:gd name="T51" fmla="*/ 108572 h 1276454"/>
              <a:gd name="T52" fmla="*/ 959437 w 2063518"/>
              <a:gd name="T53" fmla="*/ 277725 h 1276454"/>
              <a:gd name="T54" fmla="*/ 1179559 w 2063518"/>
              <a:gd name="T55" fmla="*/ 446452 h 1276454"/>
              <a:gd name="T56" fmla="*/ 1081306 w 2063518"/>
              <a:gd name="T57" fmla="*/ 584853 h 1276454"/>
              <a:gd name="T58" fmla="*/ 1141430 w 2063518"/>
              <a:gd name="T59" fmla="*/ 855541 h 1276454"/>
              <a:gd name="T60" fmla="*/ 977165 w 2063518"/>
              <a:gd name="T61" fmla="*/ 898432 h 1276454"/>
              <a:gd name="T62" fmla="*/ 849159 w 2063518"/>
              <a:gd name="T63" fmla="*/ 1144422 h 1276454"/>
              <a:gd name="T64" fmla="*/ 695743 w 2063518"/>
              <a:gd name="T65" fmla="*/ 1071734 h 1276454"/>
              <a:gd name="T66" fmla="*/ 439501 w 2063518"/>
              <a:gd name="T67" fmla="*/ 1177925 h 1276454"/>
              <a:gd name="T68" fmla="*/ 368721 w 2063518"/>
              <a:gd name="T69" fmla="*/ 1023668 h 1276454"/>
              <a:gd name="T70" fmla="*/ 104143 w 2063518"/>
              <a:gd name="T71" fmla="*/ 940373 h 1276454"/>
              <a:gd name="T72" fmla="*/ 149116 w 2063518"/>
              <a:gd name="T73" fmla="*/ 776727 h 1276454"/>
              <a:gd name="T74" fmla="*/ 0 w 2063518"/>
              <a:gd name="T75" fmla="*/ 542919 h 1276454"/>
              <a:gd name="T76" fmla="*/ 139683 w 2063518"/>
              <a:gd name="T77" fmla="*/ 446455 h 1276454"/>
              <a:gd name="T78" fmla="*/ 175802 w 2063518"/>
              <a:gd name="T79" fmla="*/ 171538 h 1276454"/>
              <a:gd name="T80" fmla="*/ 344837 w 2063518"/>
              <a:gd name="T81" fmla="*/ 187392 h 1276454"/>
              <a:gd name="T82" fmla="*/ 549291 w 2063518"/>
              <a:gd name="T83" fmla="*/ 0 h 127645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063518" h="1276454">
                <a:moveTo>
                  <a:pt x="1631470" y="557485"/>
                </a:moveTo>
                <a:cubicBezTo>
                  <a:pt x="1479172" y="557485"/>
                  <a:pt x="1355710" y="680947"/>
                  <a:pt x="1355710" y="833245"/>
                </a:cubicBezTo>
                <a:cubicBezTo>
                  <a:pt x="1355710" y="985543"/>
                  <a:pt x="1479172" y="1109005"/>
                  <a:pt x="1631470" y="1109005"/>
                </a:cubicBezTo>
                <a:cubicBezTo>
                  <a:pt x="1783768" y="1109005"/>
                  <a:pt x="1907230" y="985543"/>
                  <a:pt x="1907230" y="833245"/>
                </a:cubicBezTo>
                <a:cubicBezTo>
                  <a:pt x="1907230" y="680947"/>
                  <a:pt x="1783768" y="557485"/>
                  <a:pt x="1631470" y="557485"/>
                </a:cubicBezTo>
                <a:close/>
                <a:moveTo>
                  <a:pt x="1596087" y="400771"/>
                </a:moveTo>
                <a:lnTo>
                  <a:pt x="1666853" y="400771"/>
                </a:lnTo>
                <a:lnTo>
                  <a:pt x="1682233" y="488008"/>
                </a:lnTo>
                <a:cubicBezTo>
                  <a:pt x="1729134" y="494904"/>
                  <a:pt x="1774137" y="511284"/>
                  <a:pt x="1814498" y="536149"/>
                </a:cubicBezTo>
                <a:lnTo>
                  <a:pt x="1882355" y="479207"/>
                </a:lnTo>
                <a:lnTo>
                  <a:pt x="1936564" y="524695"/>
                </a:lnTo>
                <a:lnTo>
                  <a:pt x="1892271" y="601408"/>
                </a:lnTo>
                <a:cubicBezTo>
                  <a:pt x="1923766" y="636838"/>
                  <a:pt x="1947711" y="678313"/>
                  <a:pt x="1962647" y="723304"/>
                </a:cubicBezTo>
                <a:lnTo>
                  <a:pt x="2051230" y="723302"/>
                </a:lnTo>
                <a:lnTo>
                  <a:pt x="2063518" y="792992"/>
                </a:lnTo>
                <a:lnTo>
                  <a:pt x="1980277" y="823287"/>
                </a:lnTo>
                <a:cubicBezTo>
                  <a:pt x="1981630" y="870672"/>
                  <a:pt x="1973314" y="917837"/>
                  <a:pt x="1955836" y="961902"/>
                </a:cubicBezTo>
                <a:lnTo>
                  <a:pt x="2023695" y="1018840"/>
                </a:lnTo>
                <a:lnTo>
                  <a:pt x="1988313" y="1080125"/>
                </a:lnTo>
                <a:lnTo>
                  <a:pt x="1905073" y="1049826"/>
                </a:lnTo>
                <a:cubicBezTo>
                  <a:pt x="1875651" y="1086995"/>
                  <a:pt x="1838963" y="1117779"/>
                  <a:pt x="1797250" y="1140300"/>
                </a:cubicBezTo>
                <a:lnTo>
                  <a:pt x="1812635" y="1227537"/>
                </a:lnTo>
                <a:lnTo>
                  <a:pt x="1746136" y="1251740"/>
                </a:lnTo>
                <a:lnTo>
                  <a:pt x="1701847" y="1175024"/>
                </a:lnTo>
                <a:cubicBezTo>
                  <a:pt x="1655416" y="1184585"/>
                  <a:pt x="1607524" y="1184585"/>
                  <a:pt x="1561093" y="1175024"/>
                </a:cubicBezTo>
                <a:lnTo>
                  <a:pt x="1516804" y="1251740"/>
                </a:lnTo>
                <a:lnTo>
                  <a:pt x="1450306" y="1227537"/>
                </a:lnTo>
                <a:lnTo>
                  <a:pt x="1465691" y="1140300"/>
                </a:lnTo>
                <a:cubicBezTo>
                  <a:pt x="1423978" y="1117779"/>
                  <a:pt x="1387290" y="1086995"/>
                  <a:pt x="1357868" y="1049826"/>
                </a:cubicBezTo>
                <a:lnTo>
                  <a:pt x="1274628" y="1080125"/>
                </a:lnTo>
                <a:lnTo>
                  <a:pt x="1239245" y="1018840"/>
                </a:lnTo>
                <a:lnTo>
                  <a:pt x="1307105" y="961902"/>
                </a:lnTo>
                <a:cubicBezTo>
                  <a:pt x="1289627" y="917837"/>
                  <a:pt x="1281310" y="870672"/>
                  <a:pt x="1282663" y="823287"/>
                </a:cubicBezTo>
                <a:lnTo>
                  <a:pt x="1199422" y="792992"/>
                </a:lnTo>
                <a:lnTo>
                  <a:pt x="1211710" y="723302"/>
                </a:lnTo>
                <a:lnTo>
                  <a:pt x="1300293" y="723304"/>
                </a:lnTo>
                <a:cubicBezTo>
                  <a:pt x="1315229" y="678313"/>
                  <a:pt x="1339174" y="636838"/>
                  <a:pt x="1370670" y="601408"/>
                </a:cubicBezTo>
                <a:lnTo>
                  <a:pt x="1326376" y="524695"/>
                </a:lnTo>
                <a:lnTo>
                  <a:pt x="1380586" y="479207"/>
                </a:lnTo>
                <a:lnTo>
                  <a:pt x="1448443" y="536149"/>
                </a:lnTo>
                <a:cubicBezTo>
                  <a:pt x="1488803" y="511284"/>
                  <a:pt x="1533807" y="494905"/>
                  <a:pt x="1580707" y="488008"/>
                </a:cubicBezTo>
                <a:lnTo>
                  <a:pt x="1596087" y="400771"/>
                </a:lnTo>
                <a:close/>
                <a:moveTo>
                  <a:pt x="648072" y="235071"/>
                </a:moveTo>
                <a:cubicBezTo>
                  <a:pt x="419625" y="235071"/>
                  <a:pt x="234432" y="420264"/>
                  <a:pt x="234432" y="648711"/>
                </a:cubicBezTo>
                <a:cubicBezTo>
                  <a:pt x="234432" y="877158"/>
                  <a:pt x="419625" y="1062352"/>
                  <a:pt x="648072" y="1062352"/>
                </a:cubicBezTo>
                <a:cubicBezTo>
                  <a:pt x="876519" y="1062352"/>
                  <a:pt x="1061712" y="877158"/>
                  <a:pt x="1061712" y="648711"/>
                </a:cubicBezTo>
                <a:cubicBezTo>
                  <a:pt x="1061712" y="420264"/>
                  <a:pt x="876519" y="235071"/>
                  <a:pt x="648072" y="235071"/>
                </a:cubicBezTo>
                <a:close/>
                <a:moveTo>
                  <a:pt x="594998" y="0"/>
                </a:moveTo>
                <a:lnTo>
                  <a:pt x="701146" y="0"/>
                </a:lnTo>
                <a:lnTo>
                  <a:pt x="724216" y="130856"/>
                </a:lnTo>
                <a:cubicBezTo>
                  <a:pt x="794567" y="141200"/>
                  <a:pt x="862072" y="165770"/>
                  <a:pt x="922614" y="203067"/>
                </a:cubicBezTo>
                <a:lnTo>
                  <a:pt x="1024399" y="117654"/>
                </a:lnTo>
                <a:lnTo>
                  <a:pt x="1105713" y="185886"/>
                </a:lnTo>
                <a:lnTo>
                  <a:pt x="1039273" y="300956"/>
                </a:lnTo>
                <a:cubicBezTo>
                  <a:pt x="1086516" y="354101"/>
                  <a:pt x="1122434" y="416314"/>
                  <a:pt x="1144837" y="483799"/>
                </a:cubicBezTo>
                <a:lnTo>
                  <a:pt x="1277712" y="483796"/>
                </a:lnTo>
                <a:lnTo>
                  <a:pt x="1296144" y="588332"/>
                </a:lnTo>
                <a:lnTo>
                  <a:pt x="1171283" y="633774"/>
                </a:lnTo>
                <a:cubicBezTo>
                  <a:pt x="1173312" y="704852"/>
                  <a:pt x="1160838" y="775599"/>
                  <a:pt x="1134620" y="841697"/>
                </a:cubicBezTo>
                <a:lnTo>
                  <a:pt x="1236410" y="927104"/>
                </a:lnTo>
                <a:lnTo>
                  <a:pt x="1183336" y="1019032"/>
                </a:lnTo>
                <a:lnTo>
                  <a:pt x="1058476" y="973583"/>
                </a:lnTo>
                <a:cubicBezTo>
                  <a:pt x="1014343" y="1029336"/>
                  <a:pt x="959312" y="1075513"/>
                  <a:pt x="896742" y="1109294"/>
                </a:cubicBezTo>
                <a:lnTo>
                  <a:pt x="919819" y="1240149"/>
                </a:lnTo>
                <a:lnTo>
                  <a:pt x="820071" y="1276454"/>
                </a:lnTo>
                <a:lnTo>
                  <a:pt x="753637" y="1161380"/>
                </a:lnTo>
                <a:cubicBezTo>
                  <a:pt x="683991" y="1175721"/>
                  <a:pt x="612153" y="1175721"/>
                  <a:pt x="542507" y="1161380"/>
                </a:cubicBezTo>
                <a:lnTo>
                  <a:pt x="476073" y="1276454"/>
                </a:lnTo>
                <a:lnTo>
                  <a:pt x="376326" y="1240149"/>
                </a:lnTo>
                <a:lnTo>
                  <a:pt x="399403" y="1109294"/>
                </a:lnTo>
                <a:cubicBezTo>
                  <a:pt x="336833" y="1075513"/>
                  <a:pt x="281802" y="1029336"/>
                  <a:pt x="237669" y="973583"/>
                </a:cubicBezTo>
                <a:lnTo>
                  <a:pt x="112809" y="1019032"/>
                </a:lnTo>
                <a:lnTo>
                  <a:pt x="59735" y="927104"/>
                </a:lnTo>
                <a:lnTo>
                  <a:pt x="161524" y="841697"/>
                </a:lnTo>
                <a:cubicBezTo>
                  <a:pt x="135307" y="775599"/>
                  <a:pt x="122832" y="704852"/>
                  <a:pt x="124862" y="633774"/>
                </a:cubicBezTo>
                <a:lnTo>
                  <a:pt x="0" y="588332"/>
                </a:lnTo>
                <a:lnTo>
                  <a:pt x="18432" y="483796"/>
                </a:lnTo>
                <a:lnTo>
                  <a:pt x="151306" y="483799"/>
                </a:lnTo>
                <a:cubicBezTo>
                  <a:pt x="173710" y="416314"/>
                  <a:pt x="209628" y="354100"/>
                  <a:pt x="256871" y="300956"/>
                </a:cubicBezTo>
                <a:lnTo>
                  <a:pt x="190431" y="185886"/>
                </a:lnTo>
                <a:lnTo>
                  <a:pt x="271746" y="117654"/>
                </a:lnTo>
                <a:lnTo>
                  <a:pt x="373531" y="203067"/>
                </a:lnTo>
                <a:cubicBezTo>
                  <a:pt x="434072" y="165770"/>
                  <a:pt x="501577" y="141200"/>
                  <a:pt x="571928" y="130856"/>
                </a:cubicBezTo>
                <a:lnTo>
                  <a:pt x="594998" y="0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txBody>
          <a:bodyPr lIns="501445" tIns="575655" rIns="501445" bIns="614746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31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圆角矩形 99"/>
          <p:cNvSpPr/>
          <p:nvPr/>
        </p:nvSpPr>
        <p:spPr>
          <a:xfrm>
            <a:off x="6459165" y="3452116"/>
            <a:ext cx="2061297" cy="316706"/>
          </a:xfrm>
          <a:prstGeom prst="round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圆角矩形 100"/>
          <p:cNvSpPr/>
          <p:nvPr/>
        </p:nvSpPr>
        <p:spPr>
          <a:xfrm>
            <a:off x="6459165" y="3030336"/>
            <a:ext cx="2061297" cy="316706"/>
          </a:xfrm>
          <a:prstGeom prst="round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圆角矩形 101"/>
          <p:cNvSpPr/>
          <p:nvPr/>
        </p:nvSpPr>
        <p:spPr>
          <a:xfrm>
            <a:off x="6459165" y="2608556"/>
            <a:ext cx="2061297" cy="316706"/>
          </a:xfrm>
          <a:prstGeom prst="round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圆角矩形 102"/>
          <p:cNvSpPr/>
          <p:nvPr/>
        </p:nvSpPr>
        <p:spPr>
          <a:xfrm>
            <a:off x="6459165" y="2186776"/>
            <a:ext cx="2061297" cy="316706"/>
          </a:xfrm>
          <a:prstGeom prst="round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项目架构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5420943" y="3414291"/>
            <a:ext cx="701674" cy="585788"/>
          </a:xfrm>
          <a:custGeom>
            <a:avLst/>
            <a:gdLst>
              <a:gd name="connsiteX0" fmla="*/ 0 w 962025"/>
              <a:gd name="connsiteY0" fmla="*/ 314325 h 695325"/>
              <a:gd name="connsiteX1" fmla="*/ 195263 w 962025"/>
              <a:gd name="connsiteY1" fmla="*/ 0 h 695325"/>
              <a:gd name="connsiteX2" fmla="*/ 962025 w 962025"/>
              <a:gd name="connsiteY2" fmla="*/ 285750 h 695325"/>
              <a:gd name="connsiteX3" fmla="*/ 919163 w 962025"/>
              <a:gd name="connsiteY3" fmla="*/ 695325 h 695325"/>
              <a:gd name="connsiteX4" fmla="*/ 0 w 962025"/>
              <a:gd name="connsiteY4" fmla="*/ 314325 h 695325"/>
              <a:gd name="connsiteX0" fmla="*/ 0 w 1004887"/>
              <a:gd name="connsiteY0" fmla="*/ 357187 h 695325"/>
              <a:gd name="connsiteX1" fmla="*/ 23812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1004887"/>
              <a:gd name="connsiteY0" fmla="*/ 357187 h 695325"/>
              <a:gd name="connsiteX1" fmla="*/ 18097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14387 w 962025"/>
              <a:gd name="connsiteY2" fmla="*/ 223838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28674 w 962025"/>
              <a:gd name="connsiteY2" fmla="*/ 238125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828674"/>
              <a:gd name="connsiteY0" fmla="*/ 357187 h 552450"/>
              <a:gd name="connsiteX1" fmla="*/ 180975 w 828674"/>
              <a:gd name="connsiteY1" fmla="*/ 0 h 552450"/>
              <a:gd name="connsiteX2" fmla="*/ 828674 w 828674"/>
              <a:gd name="connsiteY2" fmla="*/ 238125 h 552450"/>
              <a:gd name="connsiteX3" fmla="*/ 690562 w 828674"/>
              <a:gd name="connsiteY3" fmla="*/ 552450 h 552450"/>
              <a:gd name="connsiteX4" fmla="*/ 0 w 828674"/>
              <a:gd name="connsiteY4" fmla="*/ 357187 h 552450"/>
              <a:gd name="connsiteX0" fmla="*/ 0 w 828674"/>
              <a:gd name="connsiteY0" fmla="*/ 357187 h 623888"/>
              <a:gd name="connsiteX1" fmla="*/ 180975 w 828674"/>
              <a:gd name="connsiteY1" fmla="*/ 0 h 623888"/>
              <a:gd name="connsiteX2" fmla="*/ 828674 w 828674"/>
              <a:gd name="connsiteY2" fmla="*/ 238125 h 623888"/>
              <a:gd name="connsiteX3" fmla="*/ 776287 w 828674"/>
              <a:gd name="connsiteY3" fmla="*/ 623888 h 623888"/>
              <a:gd name="connsiteX4" fmla="*/ 0 w 828674"/>
              <a:gd name="connsiteY4" fmla="*/ 357187 h 623888"/>
              <a:gd name="connsiteX0" fmla="*/ 0 w 828674"/>
              <a:gd name="connsiteY0" fmla="*/ 357187 h 638176"/>
              <a:gd name="connsiteX1" fmla="*/ 180975 w 828674"/>
              <a:gd name="connsiteY1" fmla="*/ 0 h 638176"/>
              <a:gd name="connsiteX2" fmla="*/ 828674 w 828674"/>
              <a:gd name="connsiteY2" fmla="*/ 238125 h 638176"/>
              <a:gd name="connsiteX3" fmla="*/ 781050 w 828674"/>
              <a:gd name="connsiteY3" fmla="*/ 638176 h 638176"/>
              <a:gd name="connsiteX4" fmla="*/ 0 w 828674"/>
              <a:gd name="connsiteY4" fmla="*/ 357187 h 638176"/>
              <a:gd name="connsiteX0" fmla="*/ 0 w 828674"/>
              <a:gd name="connsiteY0" fmla="*/ 357187 h 547688"/>
              <a:gd name="connsiteX1" fmla="*/ 180975 w 828674"/>
              <a:gd name="connsiteY1" fmla="*/ 0 h 547688"/>
              <a:gd name="connsiteX2" fmla="*/ 828674 w 828674"/>
              <a:gd name="connsiteY2" fmla="*/ 238125 h 547688"/>
              <a:gd name="connsiteX3" fmla="*/ 657225 w 828674"/>
              <a:gd name="connsiteY3" fmla="*/ 547688 h 547688"/>
              <a:gd name="connsiteX4" fmla="*/ 0 w 828674"/>
              <a:gd name="connsiteY4" fmla="*/ 357187 h 547688"/>
              <a:gd name="connsiteX0" fmla="*/ 0 w 828674"/>
              <a:gd name="connsiteY0" fmla="*/ 357187 h 601663"/>
              <a:gd name="connsiteX1" fmla="*/ 180975 w 828674"/>
              <a:gd name="connsiteY1" fmla="*/ 0 h 601663"/>
              <a:gd name="connsiteX2" fmla="*/ 828674 w 828674"/>
              <a:gd name="connsiteY2" fmla="*/ 238125 h 601663"/>
              <a:gd name="connsiteX3" fmla="*/ 654050 w 828674"/>
              <a:gd name="connsiteY3" fmla="*/ 601663 h 601663"/>
              <a:gd name="connsiteX4" fmla="*/ 0 w 828674"/>
              <a:gd name="connsiteY4" fmla="*/ 357187 h 601663"/>
              <a:gd name="connsiteX0" fmla="*/ 0 w 698499"/>
              <a:gd name="connsiteY0" fmla="*/ 357187 h 601663"/>
              <a:gd name="connsiteX1" fmla="*/ 180975 w 698499"/>
              <a:gd name="connsiteY1" fmla="*/ 0 h 601663"/>
              <a:gd name="connsiteX2" fmla="*/ 698499 w 698499"/>
              <a:gd name="connsiteY2" fmla="*/ 203200 h 601663"/>
              <a:gd name="connsiteX3" fmla="*/ 654050 w 698499"/>
              <a:gd name="connsiteY3" fmla="*/ 601663 h 601663"/>
              <a:gd name="connsiteX4" fmla="*/ 0 w 698499"/>
              <a:gd name="connsiteY4" fmla="*/ 357187 h 601663"/>
              <a:gd name="connsiteX0" fmla="*/ 0 w 698499"/>
              <a:gd name="connsiteY0" fmla="*/ 236537 h 481013"/>
              <a:gd name="connsiteX1" fmla="*/ 158750 w 698499"/>
              <a:gd name="connsiteY1" fmla="*/ 0 h 481013"/>
              <a:gd name="connsiteX2" fmla="*/ 698499 w 698499"/>
              <a:gd name="connsiteY2" fmla="*/ 82550 h 481013"/>
              <a:gd name="connsiteX3" fmla="*/ 654050 w 698499"/>
              <a:gd name="connsiteY3" fmla="*/ 481013 h 481013"/>
              <a:gd name="connsiteX4" fmla="*/ 0 w 698499"/>
              <a:gd name="connsiteY4" fmla="*/ 236537 h 481013"/>
              <a:gd name="connsiteX0" fmla="*/ 0 w 698499"/>
              <a:gd name="connsiteY0" fmla="*/ 341312 h 585788"/>
              <a:gd name="connsiteX1" fmla="*/ 174625 w 698499"/>
              <a:gd name="connsiteY1" fmla="*/ 0 h 585788"/>
              <a:gd name="connsiteX2" fmla="*/ 698499 w 698499"/>
              <a:gd name="connsiteY2" fmla="*/ 187325 h 585788"/>
              <a:gd name="connsiteX3" fmla="*/ 654050 w 698499"/>
              <a:gd name="connsiteY3" fmla="*/ 585788 h 585788"/>
              <a:gd name="connsiteX4" fmla="*/ 0 w 698499"/>
              <a:gd name="connsiteY4" fmla="*/ 341312 h 585788"/>
              <a:gd name="connsiteX0" fmla="*/ 0 w 619124"/>
              <a:gd name="connsiteY0" fmla="*/ 341312 h 585788"/>
              <a:gd name="connsiteX1" fmla="*/ 95250 w 619124"/>
              <a:gd name="connsiteY1" fmla="*/ 0 h 585788"/>
              <a:gd name="connsiteX2" fmla="*/ 619124 w 619124"/>
              <a:gd name="connsiteY2" fmla="*/ 187325 h 585788"/>
              <a:gd name="connsiteX3" fmla="*/ 574675 w 619124"/>
              <a:gd name="connsiteY3" fmla="*/ 585788 h 585788"/>
              <a:gd name="connsiteX4" fmla="*/ 0 w 619124"/>
              <a:gd name="connsiteY4" fmla="*/ 341312 h 585788"/>
              <a:gd name="connsiteX0" fmla="*/ 0 w 701674"/>
              <a:gd name="connsiteY0" fmla="*/ 338137 h 585788"/>
              <a:gd name="connsiteX1" fmla="*/ 177800 w 701674"/>
              <a:gd name="connsiteY1" fmla="*/ 0 h 585788"/>
              <a:gd name="connsiteX2" fmla="*/ 701674 w 701674"/>
              <a:gd name="connsiteY2" fmla="*/ 187325 h 585788"/>
              <a:gd name="connsiteX3" fmla="*/ 657225 w 701674"/>
              <a:gd name="connsiteY3" fmla="*/ 585788 h 585788"/>
              <a:gd name="connsiteX4" fmla="*/ 0 w 701674"/>
              <a:gd name="connsiteY4" fmla="*/ 338137 h 58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674" h="585788">
                <a:moveTo>
                  <a:pt x="0" y="338137"/>
                </a:moveTo>
                <a:lnTo>
                  <a:pt x="177800" y="0"/>
                </a:lnTo>
                <a:lnTo>
                  <a:pt x="701674" y="187325"/>
                </a:lnTo>
                <a:lnTo>
                  <a:pt x="657225" y="585788"/>
                </a:lnTo>
                <a:lnTo>
                  <a:pt x="0" y="338137"/>
                </a:lnTo>
                <a:close/>
              </a:path>
            </a:pathLst>
          </a:custGeom>
          <a:solidFill>
            <a:srgbClr val="C5DB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任意多边形 67"/>
          <p:cNvSpPr/>
          <p:nvPr/>
        </p:nvSpPr>
        <p:spPr>
          <a:xfrm>
            <a:off x="6076232" y="3455566"/>
            <a:ext cx="1184275" cy="544513"/>
          </a:xfrm>
          <a:custGeom>
            <a:avLst/>
            <a:gdLst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33338 w 1709738"/>
              <a:gd name="connsiteY3" fmla="*/ 223838 h 633413"/>
              <a:gd name="connsiteX4" fmla="*/ 1514475 w 1709738"/>
              <a:gd name="connsiteY4" fmla="*/ 0 h 633413"/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66675 w 1709738"/>
              <a:gd name="connsiteY3" fmla="*/ 166688 h 633413"/>
              <a:gd name="connsiteX4" fmla="*/ 1514475 w 1709738"/>
              <a:gd name="connsiteY4" fmla="*/ 0 h 633413"/>
              <a:gd name="connsiteX0" fmla="*/ 1281112 w 1709738"/>
              <a:gd name="connsiteY0" fmla="*/ 0 h 661988"/>
              <a:gd name="connsiteX1" fmla="*/ 1709738 w 1709738"/>
              <a:gd name="connsiteY1" fmla="*/ 366713 h 661988"/>
              <a:gd name="connsiteX2" fmla="*/ 0 w 1709738"/>
              <a:gd name="connsiteY2" fmla="*/ 661988 h 661988"/>
              <a:gd name="connsiteX3" fmla="*/ 66675 w 1709738"/>
              <a:gd name="connsiteY3" fmla="*/ 195263 h 661988"/>
              <a:gd name="connsiteX4" fmla="*/ 1281112 w 1709738"/>
              <a:gd name="connsiteY4" fmla="*/ 0 h 661988"/>
              <a:gd name="connsiteX0" fmla="*/ 1281112 w 1281112"/>
              <a:gd name="connsiteY0" fmla="*/ 0 h 661988"/>
              <a:gd name="connsiteX1" fmla="*/ 1276351 w 1281112"/>
              <a:gd name="connsiteY1" fmla="*/ 323850 h 661988"/>
              <a:gd name="connsiteX2" fmla="*/ 0 w 1281112"/>
              <a:gd name="connsiteY2" fmla="*/ 661988 h 661988"/>
              <a:gd name="connsiteX3" fmla="*/ 66675 w 1281112"/>
              <a:gd name="connsiteY3" fmla="*/ 195263 h 661988"/>
              <a:gd name="connsiteX4" fmla="*/ 1281112 w 1281112"/>
              <a:gd name="connsiteY4" fmla="*/ 0 h 661988"/>
              <a:gd name="connsiteX0" fmla="*/ 1281112 w 1485901"/>
              <a:gd name="connsiteY0" fmla="*/ 0 h 661988"/>
              <a:gd name="connsiteX1" fmla="*/ 1485901 w 1485901"/>
              <a:gd name="connsiteY1" fmla="*/ 347663 h 661988"/>
              <a:gd name="connsiteX2" fmla="*/ 0 w 1485901"/>
              <a:gd name="connsiteY2" fmla="*/ 661988 h 661988"/>
              <a:gd name="connsiteX3" fmla="*/ 66675 w 1485901"/>
              <a:gd name="connsiteY3" fmla="*/ 195263 h 661988"/>
              <a:gd name="connsiteX4" fmla="*/ 1281112 w 1485901"/>
              <a:gd name="connsiteY4" fmla="*/ 0 h 661988"/>
              <a:gd name="connsiteX0" fmla="*/ 1266824 w 1471613"/>
              <a:gd name="connsiteY0" fmla="*/ 0 h 600076"/>
              <a:gd name="connsiteX1" fmla="*/ 1471613 w 1471613"/>
              <a:gd name="connsiteY1" fmla="*/ 347663 h 600076"/>
              <a:gd name="connsiteX2" fmla="*/ 0 w 1471613"/>
              <a:gd name="connsiteY2" fmla="*/ 600076 h 600076"/>
              <a:gd name="connsiteX3" fmla="*/ 52387 w 1471613"/>
              <a:gd name="connsiteY3" fmla="*/ 195263 h 600076"/>
              <a:gd name="connsiteX4" fmla="*/ 1266824 w 1471613"/>
              <a:gd name="connsiteY4" fmla="*/ 0 h 600076"/>
              <a:gd name="connsiteX0" fmla="*/ 1262061 w 1466850"/>
              <a:gd name="connsiteY0" fmla="*/ 0 h 595313"/>
              <a:gd name="connsiteX1" fmla="*/ 1466850 w 1466850"/>
              <a:gd name="connsiteY1" fmla="*/ 34766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262061 w 1466850"/>
              <a:gd name="connsiteY0" fmla="*/ 0 h 595313"/>
              <a:gd name="connsiteX1" fmla="*/ 1466850 w 1466850"/>
              <a:gd name="connsiteY1" fmla="*/ 36671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020761 w 1466850"/>
              <a:gd name="connsiteY0" fmla="*/ 0 h 554038"/>
              <a:gd name="connsiteX1" fmla="*/ 1466850 w 1466850"/>
              <a:gd name="connsiteY1" fmla="*/ 325438 h 554038"/>
              <a:gd name="connsiteX2" fmla="*/ 0 w 1466850"/>
              <a:gd name="connsiteY2" fmla="*/ 554038 h 554038"/>
              <a:gd name="connsiteX3" fmla="*/ 47624 w 1466850"/>
              <a:gd name="connsiteY3" fmla="*/ 153988 h 554038"/>
              <a:gd name="connsiteX4" fmla="*/ 1020761 w 1466850"/>
              <a:gd name="connsiteY4" fmla="*/ 0 h 554038"/>
              <a:gd name="connsiteX0" fmla="*/ 1020761 w 1146175"/>
              <a:gd name="connsiteY0" fmla="*/ 0 h 554038"/>
              <a:gd name="connsiteX1" fmla="*/ 1146175 w 1146175"/>
              <a:gd name="connsiteY1" fmla="*/ 328613 h 554038"/>
              <a:gd name="connsiteX2" fmla="*/ 0 w 1146175"/>
              <a:gd name="connsiteY2" fmla="*/ 554038 h 554038"/>
              <a:gd name="connsiteX3" fmla="*/ 47624 w 1146175"/>
              <a:gd name="connsiteY3" fmla="*/ 153988 h 554038"/>
              <a:gd name="connsiteX4" fmla="*/ 1020761 w 114617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47624 w 1177925"/>
              <a:gd name="connsiteY3" fmla="*/ 153988 h 554038"/>
              <a:gd name="connsiteX4" fmla="*/ 1020761 w 117792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38099 w 1177925"/>
              <a:gd name="connsiteY3" fmla="*/ 147638 h 554038"/>
              <a:gd name="connsiteX4" fmla="*/ 1020761 w 1177925"/>
              <a:gd name="connsiteY4" fmla="*/ 0 h 554038"/>
              <a:gd name="connsiteX0" fmla="*/ 1027111 w 1184275"/>
              <a:gd name="connsiteY0" fmla="*/ 0 h 544513"/>
              <a:gd name="connsiteX1" fmla="*/ 1184275 w 1184275"/>
              <a:gd name="connsiteY1" fmla="*/ 363538 h 544513"/>
              <a:gd name="connsiteX2" fmla="*/ 0 w 1184275"/>
              <a:gd name="connsiteY2" fmla="*/ 544513 h 544513"/>
              <a:gd name="connsiteX3" fmla="*/ 44449 w 1184275"/>
              <a:gd name="connsiteY3" fmla="*/ 147638 h 544513"/>
              <a:gd name="connsiteX4" fmla="*/ 1027111 w 1184275"/>
              <a:gd name="connsiteY4" fmla="*/ 0 h 54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4275" h="544513">
                <a:moveTo>
                  <a:pt x="1027111" y="0"/>
                </a:moveTo>
                <a:lnTo>
                  <a:pt x="1184275" y="363538"/>
                </a:lnTo>
                <a:lnTo>
                  <a:pt x="0" y="544513"/>
                </a:lnTo>
                <a:lnTo>
                  <a:pt x="44449" y="147638"/>
                </a:lnTo>
                <a:lnTo>
                  <a:pt x="1027111" y="0"/>
                </a:lnTo>
                <a:close/>
              </a:path>
            </a:pathLst>
          </a:custGeom>
          <a:solidFill>
            <a:srgbClr val="DBE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任意多边形 70"/>
          <p:cNvSpPr/>
          <p:nvPr/>
        </p:nvSpPr>
        <p:spPr>
          <a:xfrm>
            <a:off x="5607648" y="3342854"/>
            <a:ext cx="1501775" cy="260350"/>
          </a:xfrm>
          <a:custGeom>
            <a:avLst/>
            <a:gdLst>
              <a:gd name="connsiteX0" fmla="*/ 0 w 2262188"/>
              <a:gd name="connsiteY0" fmla="*/ 138113 h 423863"/>
              <a:gd name="connsiteX1" fmla="*/ 776288 w 2262188"/>
              <a:gd name="connsiteY1" fmla="*/ 423863 h 423863"/>
              <a:gd name="connsiteX2" fmla="*/ 2262188 w 2262188"/>
              <a:gd name="connsiteY2" fmla="*/ 195263 h 423863"/>
              <a:gd name="connsiteX3" fmla="*/ 1566863 w 2262188"/>
              <a:gd name="connsiteY3" fmla="*/ 0 h 423863"/>
              <a:gd name="connsiteX4" fmla="*/ 0 w 2262188"/>
              <a:gd name="connsiteY4" fmla="*/ 138113 h 423863"/>
              <a:gd name="connsiteX0" fmla="*/ 0 w 2262188"/>
              <a:gd name="connsiteY0" fmla="*/ 138113 h 328613"/>
              <a:gd name="connsiteX1" fmla="*/ 857250 w 2262188"/>
              <a:gd name="connsiteY1" fmla="*/ 328613 h 328613"/>
              <a:gd name="connsiteX2" fmla="*/ 2262188 w 2262188"/>
              <a:gd name="connsiteY2" fmla="*/ 195263 h 328613"/>
              <a:gd name="connsiteX3" fmla="*/ 1566863 w 2262188"/>
              <a:gd name="connsiteY3" fmla="*/ 0 h 328613"/>
              <a:gd name="connsiteX4" fmla="*/ 0 w 2262188"/>
              <a:gd name="connsiteY4" fmla="*/ 138113 h 328613"/>
              <a:gd name="connsiteX0" fmla="*/ 0 w 2262188"/>
              <a:gd name="connsiteY0" fmla="*/ 138113 h 409575"/>
              <a:gd name="connsiteX1" fmla="*/ 819150 w 2262188"/>
              <a:gd name="connsiteY1" fmla="*/ 409575 h 409575"/>
              <a:gd name="connsiteX2" fmla="*/ 2262188 w 2262188"/>
              <a:gd name="connsiteY2" fmla="*/ 195263 h 409575"/>
              <a:gd name="connsiteX3" fmla="*/ 1566863 w 2262188"/>
              <a:gd name="connsiteY3" fmla="*/ 0 h 409575"/>
              <a:gd name="connsiteX4" fmla="*/ 0 w 2262188"/>
              <a:gd name="connsiteY4" fmla="*/ 138113 h 409575"/>
              <a:gd name="connsiteX0" fmla="*/ 0 w 2071688"/>
              <a:gd name="connsiteY0" fmla="*/ 195263 h 409575"/>
              <a:gd name="connsiteX1" fmla="*/ 628650 w 2071688"/>
              <a:gd name="connsiteY1" fmla="*/ 409575 h 409575"/>
              <a:gd name="connsiteX2" fmla="*/ 2071688 w 2071688"/>
              <a:gd name="connsiteY2" fmla="*/ 195263 h 409575"/>
              <a:gd name="connsiteX3" fmla="*/ 1376363 w 2071688"/>
              <a:gd name="connsiteY3" fmla="*/ 0 h 409575"/>
              <a:gd name="connsiteX4" fmla="*/ 0 w 2071688"/>
              <a:gd name="connsiteY4" fmla="*/ 195263 h 409575"/>
              <a:gd name="connsiteX0" fmla="*/ 0 w 2095500"/>
              <a:gd name="connsiteY0" fmla="*/ 185738 h 409575"/>
              <a:gd name="connsiteX1" fmla="*/ 652462 w 2095500"/>
              <a:gd name="connsiteY1" fmla="*/ 409575 h 409575"/>
              <a:gd name="connsiteX2" fmla="*/ 2095500 w 2095500"/>
              <a:gd name="connsiteY2" fmla="*/ 195263 h 409575"/>
              <a:gd name="connsiteX3" fmla="*/ 1400175 w 2095500"/>
              <a:gd name="connsiteY3" fmla="*/ 0 h 409575"/>
              <a:gd name="connsiteX4" fmla="*/ 0 w 2095500"/>
              <a:gd name="connsiteY4" fmla="*/ 185738 h 409575"/>
              <a:gd name="connsiteX0" fmla="*/ 0 w 1885950"/>
              <a:gd name="connsiteY0" fmla="*/ 185738 h 409575"/>
              <a:gd name="connsiteX1" fmla="*/ 652462 w 1885950"/>
              <a:gd name="connsiteY1" fmla="*/ 409575 h 409575"/>
              <a:gd name="connsiteX2" fmla="*/ 1885950 w 1885950"/>
              <a:gd name="connsiteY2" fmla="*/ 219075 h 409575"/>
              <a:gd name="connsiteX3" fmla="*/ 1400175 w 1885950"/>
              <a:gd name="connsiteY3" fmla="*/ 0 h 409575"/>
              <a:gd name="connsiteX4" fmla="*/ 0 w 1885950"/>
              <a:gd name="connsiteY4" fmla="*/ 185738 h 409575"/>
              <a:gd name="connsiteX0" fmla="*/ 0 w 1885950"/>
              <a:gd name="connsiteY0" fmla="*/ 147638 h 371475"/>
              <a:gd name="connsiteX1" fmla="*/ 652462 w 1885950"/>
              <a:gd name="connsiteY1" fmla="*/ 371475 h 371475"/>
              <a:gd name="connsiteX2" fmla="*/ 1885950 w 1885950"/>
              <a:gd name="connsiteY2" fmla="*/ 180975 h 371475"/>
              <a:gd name="connsiteX3" fmla="*/ 1409700 w 1885950"/>
              <a:gd name="connsiteY3" fmla="*/ 0 h 371475"/>
              <a:gd name="connsiteX4" fmla="*/ 0 w 1885950"/>
              <a:gd name="connsiteY4" fmla="*/ 147638 h 371475"/>
              <a:gd name="connsiteX0" fmla="*/ 0 w 1885950"/>
              <a:gd name="connsiteY0" fmla="*/ 147638 h 349250"/>
              <a:gd name="connsiteX1" fmla="*/ 731837 w 1885950"/>
              <a:gd name="connsiteY1" fmla="*/ 349250 h 349250"/>
              <a:gd name="connsiteX2" fmla="*/ 1885950 w 1885950"/>
              <a:gd name="connsiteY2" fmla="*/ 180975 h 349250"/>
              <a:gd name="connsiteX3" fmla="*/ 1409700 w 1885950"/>
              <a:gd name="connsiteY3" fmla="*/ 0 h 349250"/>
              <a:gd name="connsiteX4" fmla="*/ 0 w 1885950"/>
              <a:gd name="connsiteY4" fmla="*/ 147638 h 349250"/>
              <a:gd name="connsiteX0" fmla="*/ 0 w 1885950"/>
              <a:gd name="connsiteY0" fmla="*/ 147638 h 295275"/>
              <a:gd name="connsiteX1" fmla="*/ 722312 w 1885950"/>
              <a:gd name="connsiteY1" fmla="*/ 295275 h 295275"/>
              <a:gd name="connsiteX2" fmla="*/ 1885950 w 1885950"/>
              <a:gd name="connsiteY2" fmla="*/ 180975 h 295275"/>
              <a:gd name="connsiteX3" fmla="*/ 1409700 w 1885950"/>
              <a:gd name="connsiteY3" fmla="*/ 0 h 295275"/>
              <a:gd name="connsiteX4" fmla="*/ 0 w 1885950"/>
              <a:gd name="connsiteY4" fmla="*/ 147638 h 295275"/>
              <a:gd name="connsiteX0" fmla="*/ 0 w 1885950"/>
              <a:gd name="connsiteY0" fmla="*/ 147638 h 330200"/>
              <a:gd name="connsiteX1" fmla="*/ 722312 w 1885950"/>
              <a:gd name="connsiteY1" fmla="*/ 330200 h 330200"/>
              <a:gd name="connsiteX2" fmla="*/ 1885950 w 1885950"/>
              <a:gd name="connsiteY2" fmla="*/ 180975 h 330200"/>
              <a:gd name="connsiteX3" fmla="*/ 1409700 w 1885950"/>
              <a:gd name="connsiteY3" fmla="*/ 0 h 330200"/>
              <a:gd name="connsiteX4" fmla="*/ 0 w 1885950"/>
              <a:gd name="connsiteY4" fmla="*/ 147638 h 330200"/>
              <a:gd name="connsiteX0" fmla="*/ 0 w 1651000"/>
              <a:gd name="connsiteY0" fmla="*/ 188913 h 330200"/>
              <a:gd name="connsiteX1" fmla="*/ 487362 w 1651000"/>
              <a:gd name="connsiteY1" fmla="*/ 330200 h 330200"/>
              <a:gd name="connsiteX2" fmla="*/ 1651000 w 1651000"/>
              <a:gd name="connsiteY2" fmla="*/ 180975 h 330200"/>
              <a:gd name="connsiteX3" fmla="*/ 1174750 w 1651000"/>
              <a:gd name="connsiteY3" fmla="*/ 0 h 330200"/>
              <a:gd name="connsiteX4" fmla="*/ 0 w 1651000"/>
              <a:gd name="connsiteY4" fmla="*/ 188913 h 330200"/>
              <a:gd name="connsiteX0" fmla="*/ 0 w 1682750"/>
              <a:gd name="connsiteY0" fmla="*/ 147638 h 330200"/>
              <a:gd name="connsiteX1" fmla="*/ 519112 w 1682750"/>
              <a:gd name="connsiteY1" fmla="*/ 330200 h 330200"/>
              <a:gd name="connsiteX2" fmla="*/ 1682750 w 1682750"/>
              <a:gd name="connsiteY2" fmla="*/ 180975 h 330200"/>
              <a:gd name="connsiteX3" fmla="*/ 1206500 w 1682750"/>
              <a:gd name="connsiteY3" fmla="*/ 0 h 330200"/>
              <a:gd name="connsiteX4" fmla="*/ 0 w 1682750"/>
              <a:gd name="connsiteY4" fmla="*/ 147638 h 330200"/>
              <a:gd name="connsiteX0" fmla="*/ 0 w 1422400"/>
              <a:gd name="connsiteY0" fmla="*/ 147638 h 330200"/>
              <a:gd name="connsiteX1" fmla="*/ 519112 w 1422400"/>
              <a:gd name="connsiteY1" fmla="*/ 330200 h 330200"/>
              <a:gd name="connsiteX2" fmla="*/ 1422400 w 1422400"/>
              <a:gd name="connsiteY2" fmla="*/ 180975 h 330200"/>
              <a:gd name="connsiteX3" fmla="*/ 1206500 w 1422400"/>
              <a:gd name="connsiteY3" fmla="*/ 0 h 330200"/>
              <a:gd name="connsiteX4" fmla="*/ 0 w 1422400"/>
              <a:gd name="connsiteY4" fmla="*/ 147638 h 330200"/>
              <a:gd name="connsiteX0" fmla="*/ 0 w 1501775"/>
              <a:gd name="connsiteY0" fmla="*/ 147638 h 330200"/>
              <a:gd name="connsiteX1" fmla="*/ 519112 w 1501775"/>
              <a:gd name="connsiteY1" fmla="*/ 330200 h 330200"/>
              <a:gd name="connsiteX2" fmla="*/ 1501775 w 1501775"/>
              <a:gd name="connsiteY2" fmla="*/ 187325 h 330200"/>
              <a:gd name="connsiteX3" fmla="*/ 1206500 w 1501775"/>
              <a:gd name="connsiteY3" fmla="*/ 0 h 330200"/>
              <a:gd name="connsiteX4" fmla="*/ 0 w 1501775"/>
              <a:gd name="connsiteY4" fmla="*/ 147638 h 330200"/>
              <a:gd name="connsiteX0" fmla="*/ 0 w 1501775"/>
              <a:gd name="connsiteY0" fmla="*/ 74613 h 257175"/>
              <a:gd name="connsiteX1" fmla="*/ 519112 w 1501775"/>
              <a:gd name="connsiteY1" fmla="*/ 257175 h 257175"/>
              <a:gd name="connsiteX2" fmla="*/ 1501775 w 1501775"/>
              <a:gd name="connsiteY2" fmla="*/ 114300 h 257175"/>
              <a:gd name="connsiteX3" fmla="*/ 1003300 w 1501775"/>
              <a:gd name="connsiteY3" fmla="*/ 0 h 257175"/>
              <a:gd name="connsiteX4" fmla="*/ 0 w 1501775"/>
              <a:gd name="connsiteY4" fmla="*/ 74613 h 257175"/>
              <a:gd name="connsiteX0" fmla="*/ 0 w 1501775"/>
              <a:gd name="connsiteY0" fmla="*/ 74613 h 260350"/>
              <a:gd name="connsiteX1" fmla="*/ 509587 w 1501775"/>
              <a:gd name="connsiteY1" fmla="*/ 260350 h 260350"/>
              <a:gd name="connsiteX2" fmla="*/ 1501775 w 1501775"/>
              <a:gd name="connsiteY2" fmla="*/ 114300 h 260350"/>
              <a:gd name="connsiteX3" fmla="*/ 1003300 w 1501775"/>
              <a:gd name="connsiteY3" fmla="*/ 0 h 260350"/>
              <a:gd name="connsiteX4" fmla="*/ 0 w 1501775"/>
              <a:gd name="connsiteY4" fmla="*/ 74613 h 26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1775" h="260350">
                <a:moveTo>
                  <a:pt x="0" y="74613"/>
                </a:moveTo>
                <a:lnTo>
                  <a:pt x="509587" y="260350"/>
                </a:lnTo>
                <a:lnTo>
                  <a:pt x="1501775" y="114300"/>
                </a:lnTo>
                <a:lnTo>
                  <a:pt x="1003300" y="0"/>
                </a:lnTo>
                <a:lnTo>
                  <a:pt x="0" y="74613"/>
                </a:lnTo>
                <a:close/>
              </a:path>
            </a:pathLst>
          </a:custGeom>
          <a:solidFill>
            <a:srgbClr val="96AC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任意多边形 72"/>
          <p:cNvSpPr/>
          <p:nvPr/>
        </p:nvSpPr>
        <p:spPr>
          <a:xfrm>
            <a:off x="5604472" y="3004468"/>
            <a:ext cx="571499" cy="528638"/>
          </a:xfrm>
          <a:custGeom>
            <a:avLst/>
            <a:gdLst>
              <a:gd name="connsiteX0" fmla="*/ 0 w 962025"/>
              <a:gd name="connsiteY0" fmla="*/ 314325 h 695325"/>
              <a:gd name="connsiteX1" fmla="*/ 195263 w 962025"/>
              <a:gd name="connsiteY1" fmla="*/ 0 h 695325"/>
              <a:gd name="connsiteX2" fmla="*/ 962025 w 962025"/>
              <a:gd name="connsiteY2" fmla="*/ 285750 h 695325"/>
              <a:gd name="connsiteX3" fmla="*/ 919163 w 962025"/>
              <a:gd name="connsiteY3" fmla="*/ 695325 h 695325"/>
              <a:gd name="connsiteX4" fmla="*/ 0 w 962025"/>
              <a:gd name="connsiteY4" fmla="*/ 314325 h 695325"/>
              <a:gd name="connsiteX0" fmla="*/ 0 w 1004887"/>
              <a:gd name="connsiteY0" fmla="*/ 357187 h 695325"/>
              <a:gd name="connsiteX1" fmla="*/ 23812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1004887"/>
              <a:gd name="connsiteY0" fmla="*/ 357187 h 695325"/>
              <a:gd name="connsiteX1" fmla="*/ 18097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14387 w 962025"/>
              <a:gd name="connsiteY2" fmla="*/ 223838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28674 w 962025"/>
              <a:gd name="connsiteY2" fmla="*/ 238125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828674"/>
              <a:gd name="connsiteY0" fmla="*/ 357187 h 552450"/>
              <a:gd name="connsiteX1" fmla="*/ 180975 w 828674"/>
              <a:gd name="connsiteY1" fmla="*/ 0 h 552450"/>
              <a:gd name="connsiteX2" fmla="*/ 828674 w 828674"/>
              <a:gd name="connsiteY2" fmla="*/ 238125 h 552450"/>
              <a:gd name="connsiteX3" fmla="*/ 690562 w 828674"/>
              <a:gd name="connsiteY3" fmla="*/ 552450 h 552450"/>
              <a:gd name="connsiteX4" fmla="*/ 0 w 828674"/>
              <a:gd name="connsiteY4" fmla="*/ 357187 h 552450"/>
              <a:gd name="connsiteX0" fmla="*/ 0 w 828674"/>
              <a:gd name="connsiteY0" fmla="*/ 357187 h 623888"/>
              <a:gd name="connsiteX1" fmla="*/ 180975 w 828674"/>
              <a:gd name="connsiteY1" fmla="*/ 0 h 623888"/>
              <a:gd name="connsiteX2" fmla="*/ 828674 w 828674"/>
              <a:gd name="connsiteY2" fmla="*/ 238125 h 623888"/>
              <a:gd name="connsiteX3" fmla="*/ 776287 w 828674"/>
              <a:gd name="connsiteY3" fmla="*/ 623888 h 623888"/>
              <a:gd name="connsiteX4" fmla="*/ 0 w 828674"/>
              <a:gd name="connsiteY4" fmla="*/ 357187 h 623888"/>
              <a:gd name="connsiteX0" fmla="*/ 0 w 828674"/>
              <a:gd name="connsiteY0" fmla="*/ 357187 h 638176"/>
              <a:gd name="connsiteX1" fmla="*/ 180975 w 828674"/>
              <a:gd name="connsiteY1" fmla="*/ 0 h 638176"/>
              <a:gd name="connsiteX2" fmla="*/ 828674 w 828674"/>
              <a:gd name="connsiteY2" fmla="*/ 238125 h 638176"/>
              <a:gd name="connsiteX3" fmla="*/ 781050 w 828674"/>
              <a:gd name="connsiteY3" fmla="*/ 638176 h 638176"/>
              <a:gd name="connsiteX4" fmla="*/ 0 w 828674"/>
              <a:gd name="connsiteY4" fmla="*/ 357187 h 638176"/>
              <a:gd name="connsiteX0" fmla="*/ 0 w 828674"/>
              <a:gd name="connsiteY0" fmla="*/ 357187 h 547688"/>
              <a:gd name="connsiteX1" fmla="*/ 180975 w 828674"/>
              <a:gd name="connsiteY1" fmla="*/ 0 h 547688"/>
              <a:gd name="connsiteX2" fmla="*/ 828674 w 828674"/>
              <a:gd name="connsiteY2" fmla="*/ 238125 h 547688"/>
              <a:gd name="connsiteX3" fmla="*/ 657225 w 828674"/>
              <a:gd name="connsiteY3" fmla="*/ 547688 h 547688"/>
              <a:gd name="connsiteX4" fmla="*/ 0 w 828674"/>
              <a:gd name="connsiteY4" fmla="*/ 357187 h 547688"/>
              <a:gd name="connsiteX0" fmla="*/ 0 w 828674"/>
              <a:gd name="connsiteY0" fmla="*/ 357187 h 601663"/>
              <a:gd name="connsiteX1" fmla="*/ 180975 w 828674"/>
              <a:gd name="connsiteY1" fmla="*/ 0 h 601663"/>
              <a:gd name="connsiteX2" fmla="*/ 828674 w 828674"/>
              <a:gd name="connsiteY2" fmla="*/ 238125 h 601663"/>
              <a:gd name="connsiteX3" fmla="*/ 654050 w 828674"/>
              <a:gd name="connsiteY3" fmla="*/ 601663 h 601663"/>
              <a:gd name="connsiteX4" fmla="*/ 0 w 828674"/>
              <a:gd name="connsiteY4" fmla="*/ 357187 h 601663"/>
              <a:gd name="connsiteX0" fmla="*/ 0 w 698499"/>
              <a:gd name="connsiteY0" fmla="*/ 357187 h 601663"/>
              <a:gd name="connsiteX1" fmla="*/ 180975 w 698499"/>
              <a:gd name="connsiteY1" fmla="*/ 0 h 601663"/>
              <a:gd name="connsiteX2" fmla="*/ 698499 w 698499"/>
              <a:gd name="connsiteY2" fmla="*/ 203200 h 601663"/>
              <a:gd name="connsiteX3" fmla="*/ 654050 w 698499"/>
              <a:gd name="connsiteY3" fmla="*/ 601663 h 601663"/>
              <a:gd name="connsiteX4" fmla="*/ 0 w 698499"/>
              <a:gd name="connsiteY4" fmla="*/ 357187 h 601663"/>
              <a:gd name="connsiteX0" fmla="*/ 0 w 698499"/>
              <a:gd name="connsiteY0" fmla="*/ 236537 h 481013"/>
              <a:gd name="connsiteX1" fmla="*/ 158750 w 698499"/>
              <a:gd name="connsiteY1" fmla="*/ 0 h 481013"/>
              <a:gd name="connsiteX2" fmla="*/ 698499 w 698499"/>
              <a:gd name="connsiteY2" fmla="*/ 82550 h 481013"/>
              <a:gd name="connsiteX3" fmla="*/ 654050 w 698499"/>
              <a:gd name="connsiteY3" fmla="*/ 481013 h 481013"/>
              <a:gd name="connsiteX4" fmla="*/ 0 w 698499"/>
              <a:gd name="connsiteY4" fmla="*/ 236537 h 481013"/>
              <a:gd name="connsiteX0" fmla="*/ 0 w 698499"/>
              <a:gd name="connsiteY0" fmla="*/ 341312 h 585788"/>
              <a:gd name="connsiteX1" fmla="*/ 174625 w 698499"/>
              <a:gd name="connsiteY1" fmla="*/ 0 h 585788"/>
              <a:gd name="connsiteX2" fmla="*/ 698499 w 698499"/>
              <a:gd name="connsiteY2" fmla="*/ 187325 h 585788"/>
              <a:gd name="connsiteX3" fmla="*/ 654050 w 698499"/>
              <a:gd name="connsiteY3" fmla="*/ 585788 h 585788"/>
              <a:gd name="connsiteX4" fmla="*/ 0 w 698499"/>
              <a:gd name="connsiteY4" fmla="*/ 341312 h 585788"/>
              <a:gd name="connsiteX0" fmla="*/ 0 w 619124"/>
              <a:gd name="connsiteY0" fmla="*/ 341312 h 585788"/>
              <a:gd name="connsiteX1" fmla="*/ 95250 w 619124"/>
              <a:gd name="connsiteY1" fmla="*/ 0 h 585788"/>
              <a:gd name="connsiteX2" fmla="*/ 619124 w 619124"/>
              <a:gd name="connsiteY2" fmla="*/ 187325 h 585788"/>
              <a:gd name="connsiteX3" fmla="*/ 574675 w 619124"/>
              <a:gd name="connsiteY3" fmla="*/ 585788 h 585788"/>
              <a:gd name="connsiteX4" fmla="*/ 0 w 619124"/>
              <a:gd name="connsiteY4" fmla="*/ 341312 h 585788"/>
              <a:gd name="connsiteX0" fmla="*/ 0 w 701674"/>
              <a:gd name="connsiteY0" fmla="*/ 338137 h 585788"/>
              <a:gd name="connsiteX1" fmla="*/ 177800 w 701674"/>
              <a:gd name="connsiteY1" fmla="*/ 0 h 585788"/>
              <a:gd name="connsiteX2" fmla="*/ 701674 w 701674"/>
              <a:gd name="connsiteY2" fmla="*/ 187325 h 585788"/>
              <a:gd name="connsiteX3" fmla="*/ 657225 w 701674"/>
              <a:gd name="connsiteY3" fmla="*/ 585788 h 585788"/>
              <a:gd name="connsiteX4" fmla="*/ 0 w 701674"/>
              <a:gd name="connsiteY4" fmla="*/ 338137 h 585788"/>
              <a:gd name="connsiteX0" fmla="*/ 0 w 765174"/>
              <a:gd name="connsiteY0" fmla="*/ 379412 h 585788"/>
              <a:gd name="connsiteX1" fmla="*/ 241300 w 765174"/>
              <a:gd name="connsiteY1" fmla="*/ 0 h 585788"/>
              <a:gd name="connsiteX2" fmla="*/ 765174 w 765174"/>
              <a:gd name="connsiteY2" fmla="*/ 187325 h 585788"/>
              <a:gd name="connsiteX3" fmla="*/ 720725 w 765174"/>
              <a:gd name="connsiteY3" fmla="*/ 585788 h 585788"/>
              <a:gd name="connsiteX4" fmla="*/ 0 w 765174"/>
              <a:gd name="connsiteY4" fmla="*/ 379412 h 585788"/>
              <a:gd name="connsiteX0" fmla="*/ 0 w 765174"/>
              <a:gd name="connsiteY0" fmla="*/ 341312 h 547688"/>
              <a:gd name="connsiteX1" fmla="*/ 174625 w 765174"/>
              <a:gd name="connsiteY1" fmla="*/ 0 h 547688"/>
              <a:gd name="connsiteX2" fmla="*/ 765174 w 765174"/>
              <a:gd name="connsiteY2" fmla="*/ 149225 h 547688"/>
              <a:gd name="connsiteX3" fmla="*/ 720725 w 765174"/>
              <a:gd name="connsiteY3" fmla="*/ 547688 h 547688"/>
              <a:gd name="connsiteX4" fmla="*/ 0 w 765174"/>
              <a:gd name="connsiteY4" fmla="*/ 341312 h 547688"/>
              <a:gd name="connsiteX0" fmla="*/ 0 w 720725"/>
              <a:gd name="connsiteY0" fmla="*/ 341312 h 547688"/>
              <a:gd name="connsiteX1" fmla="*/ 174625 w 720725"/>
              <a:gd name="connsiteY1" fmla="*/ 0 h 547688"/>
              <a:gd name="connsiteX2" fmla="*/ 536574 w 720725"/>
              <a:gd name="connsiteY2" fmla="*/ 174625 h 547688"/>
              <a:gd name="connsiteX3" fmla="*/ 720725 w 720725"/>
              <a:gd name="connsiteY3" fmla="*/ 547688 h 547688"/>
              <a:gd name="connsiteX4" fmla="*/ 0 w 720725"/>
              <a:gd name="connsiteY4" fmla="*/ 341312 h 547688"/>
              <a:gd name="connsiteX0" fmla="*/ 0 w 720725"/>
              <a:gd name="connsiteY0" fmla="*/ 341312 h 547688"/>
              <a:gd name="connsiteX1" fmla="*/ 174625 w 720725"/>
              <a:gd name="connsiteY1" fmla="*/ 0 h 547688"/>
              <a:gd name="connsiteX2" fmla="*/ 561974 w 720725"/>
              <a:gd name="connsiteY2" fmla="*/ 139700 h 547688"/>
              <a:gd name="connsiteX3" fmla="*/ 720725 w 720725"/>
              <a:gd name="connsiteY3" fmla="*/ 547688 h 547688"/>
              <a:gd name="connsiteX4" fmla="*/ 0 w 720725"/>
              <a:gd name="connsiteY4" fmla="*/ 341312 h 547688"/>
              <a:gd name="connsiteX0" fmla="*/ 0 w 561974"/>
              <a:gd name="connsiteY0" fmla="*/ 341312 h 528638"/>
              <a:gd name="connsiteX1" fmla="*/ 174625 w 561974"/>
              <a:gd name="connsiteY1" fmla="*/ 0 h 528638"/>
              <a:gd name="connsiteX2" fmla="*/ 561974 w 561974"/>
              <a:gd name="connsiteY2" fmla="*/ 139700 h 528638"/>
              <a:gd name="connsiteX3" fmla="*/ 527050 w 561974"/>
              <a:gd name="connsiteY3" fmla="*/ 528638 h 528638"/>
              <a:gd name="connsiteX4" fmla="*/ 0 w 561974"/>
              <a:gd name="connsiteY4" fmla="*/ 341312 h 528638"/>
              <a:gd name="connsiteX0" fmla="*/ 0 w 571499"/>
              <a:gd name="connsiteY0" fmla="*/ 341312 h 528638"/>
              <a:gd name="connsiteX1" fmla="*/ 174625 w 571499"/>
              <a:gd name="connsiteY1" fmla="*/ 0 h 528638"/>
              <a:gd name="connsiteX2" fmla="*/ 571499 w 571499"/>
              <a:gd name="connsiteY2" fmla="*/ 136525 h 528638"/>
              <a:gd name="connsiteX3" fmla="*/ 527050 w 571499"/>
              <a:gd name="connsiteY3" fmla="*/ 528638 h 528638"/>
              <a:gd name="connsiteX4" fmla="*/ 0 w 571499"/>
              <a:gd name="connsiteY4" fmla="*/ 341312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499" h="528638">
                <a:moveTo>
                  <a:pt x="0" y="341312"/>
                </a:moveTo>
                <a:lnTo>
                  <a:pt x="174625" y="0"/>
                </a:lnTo>
                <a:lnTo>
                  <a:pt x="571499" y="136525"/>
                </a:lnTo>
                <a:lnTo>
                  <a:pt x="527050" y="528638"/>
                </a:lnTo>
                <a:lnTo>
                  <a:pt x="0" y="341312"/>
                </a:lnTo>
                <a:close/>
              </a:path>
            </a:pathLst>
          </a:custGeom>
          <a:solidFill>
            <a:srgbClr val="B0C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任意多边形 74"/>
          <p:cNvSpPr/>
          <p:nvPr/>
        </p:nvSpPr>
        <p:spPr>
          <a:xfrm>
            <a:off x="5775649" y="2929855"/>
            <a:ext cx="1127125" cy="212725"/>
          </a:xfrm>
          <a:custGeom>
            <a:avLst/>
            <a:gdLst>
              <a:gd name="connsiteX0" fmla="*/ 0 w 2262188"/>
              <a:gd name="connsiteY0" fmla="*/ 138113 h 423863"/>
              <a:gd name="connsiteX1" fmla="*/ 776288 w 2262188"/>
              <a:gd name="connsiteY1" fmla="*/ 423863 h 423863"/>
              <a:gd name="connsiteX2" fmla="*/ 2262188 w 2262188"/>
              <a:gd name="connsiteY2" fmla="*/ 195263 h 423863"/>
              <a:gd name="connsiteX3" fmla="*/ 1566863 w 2262188"/>
              <a:gd name="connsiteY3" fmla="*/ 0 h 423863"/>
              <a:gd name="connsiteX4" fmla="*/ 0 w 2262188"/>
              <a:gd name="connsiteY4" fmla="*/ 138113 h 423863"/>
              <a:gd name="connsiteX0" fmla="*/ 0 w 2262188"/>
              <a:gd name="connsiteY0" fmla="*/ 138113 h 328613"/>
              <a:gd name="connsiteX1" fmla="*/ 857250 w 2262188"/>
              <a:gd name="connsiteY1" fmla="*/ 328613 h 328613"/>
              <a:gd name="connsiteX2" fmla="*/ 2262188 w 2262188"/>
              <a:gd name="connsiteY2" fmla="*/ 195263 h 328613"/>
              <a:gd name="connsiteX3" fmla="*/ 1566863 w 2262188"/>
              <a:gd name="connsiteY3" fmla="*/ 0 h 328613"/>
              <a:gd name="connsiteX4" fmla="*/ 0 w 2262188"/>
              <a:gd name="connsiteY4" fmla="*/ 138113 h 328613"/>
              <a:gd name="connsiteX0" fmla="*/ 0 w 2262188"/>
              <a:gd name="connsiteY0" fmla="*/ 138113 h 409575"/>
              <a:gd name="connsiteX1" fmla="*/ 819150 w 2262188"/>
              <a:gd name="connsiteY1" fmla="*/ 409575 h 409575"/>
              <a:gd name="connsiteX2" fmla="*/ 2262188 w 2262188"/>
              <a:gd name="connsiteY2" fmla="*/ 195263 h 409575"/>
              <a:gd name="connsiteX3" fmla="*/ 1566863 w 2262188"/>
              <a:gd name="connsiteY3" fmla="*/ 0 h 409575"/>
              <a:gd name="connsiteX4" fmla="*/ 0 w 2262188"/>
              <a:gd name="connsiteY4" fmla="*/ 138113 h 409575"/>
              <a:gd name="connsiteX0" fmla="*/ 0 w 2071688"/>
              <a:gd name="connsiteY0" fmla="*/ 195263 h 409575"/>
              <a:gd name="connsiteX1" fmla="*/ 628650 w 2071688"/>
              <a:gd name="connsiteY1" fmla="*/ 409575 h 409575"/>
              <a:gd name="connsiteX2" fmla="*/ 2071688 w 2071688"/>
              <a:gd name="connsiteY2" fmla="*/ 195263 h 409575"/>
              <a:gd name="connsiteX3" fmla="*/ 1376363 w 2071688"/>
              <a:gd name="connsiteY3" fmla="*/ 0 h 409575"/>
              <a:gd name="connsiteX4" fmla="*/ 0 w 2071688"/>
              <a:gd name="connsiteY4" fmla="*/ 195263 h 409575"/>
              <a:gd name="connsiteX0" fmla="*/ 0 w 2095500"/>
              <a:gd name="connsiteY0" fmla="*/ 185738 h 409575"/>
              <a:gd name="connsiteX1" fmla="*/ 652462 w 2095500"/>
              <a:gd name="connsiteY1" fmla="*/ 409575 h 409575"/>
              <a:gd name="connsiteX2" fmla="*/ 2095500 w 2095500"/>
              <a:gd name="connsiteY2" fmla="*/ 195263 h 409575"/>
              <a:gd name="connsiteX3" fmla="*/ 1400175 w 2095500"/>
              <a:gd name="connsiteY3" fmla="*/ 0 h 409575"/>
              <a:gd name="connsiteX4" fmla="*/ 0 w 2095500"/>
              <a:gd name="connsiteY4" fmla="*/ 185738 h 409575"/>
              <a:gd name="connsiteX0" fmla="*/ 0 w 1885950"/>
              <a:gd name="connsiteY0" fmla="*/ 185738 h 409575"/>
              <a:gd name="connsiteX1" fmla="*/ 652462 w 1885950"/>
              <a:gd name="connsiteY1" fmla="*/ 409575 h 409575"/>
              <a:gd name="connsiteX2" fmla="*/ 1885950 w 1885950"/>
              <a:gd name="connsiteY2" fmla="*/ 219075 h 409575"/>
              <a:gd name="connsiteX3" fmla="*/ 1400175 w 1885950"/>
              <a:gd name="connsiteY3" fmla="*/ 0 h 409575"/>
              <a:gd name="connsiteX4" fmla="*/ 0 w 1885950"/>
              <a:gd name="connsiteY4" fmla="*/ 185738 h 409575"/>
              <a:gd name="connsiteX0" fmla="*/ 0 w 1885950"/>
              <a:gd name="connsiteY0" fmla="*/ 147638 h 371475"/>
              <a:gd name="connsiteX1" fmla="*/ 652462 w 1885950"/>
              <a:gd name="connsiteY1" fmla="*/ 371475 h 371475"/>
              <a:gd name="connsiteX2" fmla="*/ 1885950 w 1885950"/>
              <a:gd name="connsiteY2" fmla="*/ 180975 h 371475"/>
              <a:gd name="connsiteX3" fmla="*/ 1409700 w 1885950"/>
              <a:gd name="connsiteY3" fmla="*/ 0 h 371475"/>
              <a:gd name="connsiteX4" fmla="*/ 0 w 1885950"/>
              <a:gd name="connsiteY4" fmla="*/ 147638 h 371475"/>
              <a:gd name="connsiteX0" fmla="*/ 0 w 1885950"/>
              <a:gd name="connsiteY0" fmla="*/ 147638 h 349250"/>
              <a:gd name="connsiteX1" fmla="*/ 731837 w 1885950"/>
              <a:gd name="connsiteY1" fmla="*/ 349250 h 349250"/>
              <a:gd name="connsiteX2" fmla="*/ 1885950 w 1885950"/>
              <a:gd name="connsiteY2" fmla="*/ 180975 h 349250"/>
              <a:gd name="connsiteX3" fmla="*/ 1409700 w 1885950"/>
              <a:gd name="connsiteY3" fmla="*/ 0 h 349250"/>
              <a:gd name="connsiteX4" fmla="*/ 0 w 1885950"/>
              <a:gd name="connsiteY4" fmla="*/ 147638 h 349250"/>
              <a:gd name="connsiteX0" fmla="*/ 0 w 1885950"/>
              <a:gd name="connsiteY0" fmla="*/ 147638 h 295275"/>
              <a:gd name="connsiteX1" fmla="*/ 722312 w 1885950"/>
              <a:gd name="connsiteY1" fmla="*/ 295275 h 295275"/>
              <a:gd name="connsiteX2" fmla="*/ 1885950 w 1885950"/>
              <a:gd name="connsiteY2" fmla="*/ 180975 h 295275"/>
              <a:gd name="connsiteX3" fmla="*/ 1409700 w 1885950"/>
              <a:gd name="connsiteY3" fmla="*/ 0 h 295275"/>
              <a:gd name="connsiteX4" fmla="*/ 0 w 1885950"/>
              <a:gd name="connsiteY4" fmla="*/ 147638 h 295275"/>
              <a:gd name="connsiteX0" fmla="*/ 0 w 1885950"/>
              <a:gd name="connsiteY0" fmla="*/ 147638 h 330200"/>
              <a:gd name="connsiteX1" fmla="*/ 722312 w 1885950"/>
              <a:gd name="connsiteY1" fmla="*/ 330200 h 330200"/>
              <a:gd name="connsiteX2" fmla="*/ 1885950 w 1885950"/>
              <a:gd name="connsiteY2" fmla="*/ 180975 h 330200"/>
              <a:gd name="connsiteX3" fmla="*/ 1409700 w 1885950"/>
              <a:gd name="connsiteY3" fmla="*/ 0 h 330200"/>
              <a:gd name="connsiteX4" fmla="*/ 0 w 1885950"/>
              <a:gd name="connsiteY4" fmla="*/ 147638 h 330200"/>
              <a:gd name="connsiteX0" fmla="*/ 0 w 1651000"/>
              <a:gd name="connsiteY0" fmla="*/ 188913 h 330200"/>
              <a:gd name="connsiteX1" fmla="*/ 487362 w 1651000"/>
              <a:gd name="connsiteY1" fmla="*/ 330200 h 330200"/>
              <a:gd name="connsiteX2" fmla="*/ 1651000 w 1651000"/>
              <a:gd name="connsiteY2" fmla="*/ 180975 h 330200"/>
              <a:gd name="connsiteX3" fmla="*/ 1174750 w 1651000"/>
              <a:gd name="connsiteY3" fmla="*/ 0 h 330200"/>
              <a:gd name="connsiteX4" fmla="*/ 0 w 1651000"/>
              <a:gd name="connsiteY4" fmla="*/ 188913 h 330200"/>
              <a:gd name="connsiteX0" fmla="*/ 0 w 1682750"/>
              <a:gd name="connsiteY0" fmla="*/ 147638 h 330200"/>
              <a:gd name="connsiteX1" fmla="*/ 519112 w 1682750"/>
              <a:gd name="connsiteY1" fmla="*/ 330200 h 330200"/>
              <a:gd name="connsiteX2" fmla="*/ 1682750 w 1682750"/>
              <a:gd name="connsiteY2" fmla="*/ 180975 h 330200"/>
              <a:gd name="connsiteX3" fmla="*/ 1206500 w 1682750"/>
              <a:gd name="connsiteY3" fmla="*/ 0 h 330200"/>
              <a:gd name="connsiteX4" fmla="*/ 0 w 1682750"/>
              <a:gd name="connsiteY4" fmla="*/ 147638 h 330200"/>
              <a:gd name="connsiteX0" fmla="*/ 0 w 1422400"/>
              <a:gd name="connsiteY0" fmla="*/ 147638 h 330200"/>
              <a:gd name="connsiteX1" fmla="*/ 519112 w 1422400"/>
              <a:gd name="connsiteY1" fmla="*/ 330200 h 330200"/>
              <a:gd name="connsiteX2" fmla="*/ 1422400 w 1422400"/>
              <a:gd name="connsiteY2" fmla="*/ 180975 h 330200"/>
              <a:gd name="connsiteX3" fmla="*/ 1206500 w 1422400"/>
              <a:gd name="connsiteY3" fmla="*/ 0 h 330200"/>
              <a:gd name="connsiteX4" fmla="*/ 0 w 1422400"/>
              <a:gd name="connsiteY4" fmla="*/ 147638 h 330200"/>
              <a:gd name="connsiteX0" fmla="*/ 0 w 1501775"/>
              <a:gd name="connsiteY0" fmla="*/ 147638 h 330200"/>
              <a:gd name="connsiteX1" fmla="*/ 519112 w 1501775"/>
              <a:gd name="connsiteY1" fmla="*/ 330200 h 330200"/>
              <a:gd name="connsiteX2" fmla="*/ 1501775 w 1501775"/>
              <a:gd name="connsiteY2" fmla="*/ 187325 h 330200"/>
              <a:gd name="connsiteX3" fmla="*/ 1206500 w 1501775"/>
              <a:gd name="connsiteY3" fmla="*/ 0 h 330200"/>
              <a:gd name="connsiteX4" fmla="*/ 0 w 1501775"/>
              <a:gd name="connsiteY4" fmla="*/ 147638 h 330200"/>
              <a:gd name="connsiteX0" fmla="*/ 0 w 1501775"/>
              <a:gd name="connsiteY0" fmla="*/ 74613 h 257175"/>
              <a:gd name="connsiteX1" fmla="*/ 519112 w 1501775"/>
              <a:gd name="connsiteY1" fmla="*/ 257175 h 257175"/>
              <a:gd name="connsiteX2" fmla="*/ 1501775 w 1501775"/>
              <a:gd name="connsiteY2" fmla="*/ 114300 h 257175"/>
              <a:gd name="connsiteX3" fmla="*/ 1003300 w 1501775"/>
              <a:gd name="connsiteY3" fmla="*/ 0 h 257175"/>
              <a:gd name="connsiteX4" fmla="*/ 0 w 1501775"/>
              <a:gd name="connsiteY4" fmla="*/ 74613 h 257175"/>
              <a:gd name="connsiteX0" fmla="*/ 0 w 1501775"/>
              <a:gd name="connsiteY0" fmla="*/ 74613 h 187325"/>
              <a:gd name="connsiteX1" fmla="*/ 452437 w 1501775"/>
              <a:gd name="connsiteY1" fmla="*/ 187325 h 187325"/>
              <a:gd name="connsiteX2" fmla="*/ 1501775 w 1501775"/>
              <a:gd name="connsiteY2" fmla="*/ 114300 h 187325"/>
              <a:gd name="connsiteX3" fmla="*/ 1003300 w 1501775"/>
              <a:gd name="connsiteY3" fmla="*/ 0 h 187325"/>
              <a:gd name="connsiteX4" fmla="*/ 0 w 1501775"/>
              <a:gd name="connsiteY4" fmla="*/ 74613 h 187325"/>
              <a:gd name="connsiteX0" fmla="*/ 0 w 1501775"/>
              <a:gd name="connsiteY0" fmla="*/ 74613 h 238125"/>
              <a:gd name="connsiteX1" fmla="*/ 458787 w 1501775"/>
              <a:gd name="connsiteY1" fmla="*/ 238125 h 238125"/>
              <a:gd name="connsiteX2" fmla="*/ 1501775 w 1501775"/>
              <a:gd name="connsiteY2" fmla="*/ 114300 h 238125"/>
              <a:gd name="connsiteX3" fmla="*/ 1003300 w 1501775"/>
              <a:gd name="connsiteY3" fmla="*/ 0 h 238125"/>
              <a:gd name="connsiteX4" fmla="*/ 0 w 1501775"/>
              <a:gd name="connsiteY4" fmla="*/ 74613 h 238125"/>
              <a:gd name="connsiteX0" fmla="*/ 0 w 1355725"/>
              <a:gd name="connsiteY0" fmla="*/ 93663 h 238125"/>
              <a:gd name="connsiteX1" fmla="*/ 312737 w 1355725"/>
              <a:gd name="connsiteY1" fmla="*/ 238125 h 238125"/>
              <a:gd name="connsiteX2" fmla="*/ 1355725 w 1355725"/>
              <a:gd name="connsiteY2" fmla="*/ 114300 h 238125"/>
              <a:gd name="connsiteX3" fmla="*/ 857250 w 1355725"/>
              <a:gd name="connsiteY3" fmla="*/ 0 h 238125"/>
              <a:gd name="connsiteX4" fmla="*/ 0 w 1355725"/>
              <a:gd name="connsiteY4" fmla="*/ 93663 h 238125"/>
              <a:gd name="connsiteX0" fmla="*/ 0 w 1435100"/>
              <a:gd name="connsiteY0" fmla="*/ 96838 h 238125"/>
              <a:gd name="connsiteX1" fmla="*/ 392112 w 1435100"/>
              <a:gd name="connsiteY1" fmla="*/ 238125 h 238125"/>
              <a:gd name="connsiteX2" fmla="*/ 1435100 w 1435100"/>
              <a:gd name="connsiteY2" fmla="*/ 114300 h 238125"/>
              <a:gd name="connsiteX3" fmla="*/ 936625 w 1435100"/>
              <a:gd name="connsiteY3" fmla="*/ 0 h 238125"/>
              <a:gd name="connsiteX4" fmla="*/ 0 w 1435100"/>
              <a:gd name="connsiteY4" fmla="*/ 96838 h 238125"/>
              <a:gd name="connsiteX0" fmla="*/ 0 w 1114425"/>
              <a:gd name="connsiteY0" fmla="*/ 96838 h 238125"/>
              <a:gd name="connsiteX1" fmla="*/ 392112 w 1114425"/>
              <a:gd name="connsiteY1" fmla="*/ 238125 h 238125"/>
              <a:gd name="connsiteX2" fmla="*/ 1114425 w 1114425"/>
              <a:gd name="connsiteY2" fmla="*/ 142875 h 238125"/>
              <a:gd name="connsiteX3" fmla="*/ 936625 w 1114425"/>
              <a:gd name="connsiteY3" fmla="*/ 0 h 238125"/>
              <a:gd name="connsiteX4" fmla="*/ 0 w 1114425"/>
              <a:gd name="connsiteY4" fmla="*/ 96838 h 238125"/>
              <a:gd name="connsiteX0" fmla="*/ 0 w 1114425"/>
              <a:gd name="connsiteY0" fmla="*/ 52388 h 193675"/>
              <a:gd name="connsiteX1" fmla="*/ 392112 w 1114425"/>
              <a:gd name="connsiteY1" fmla="*/ 193675 h 193675"/>
              <a:gd name="connsiteX2" fmla="*/ 1114425 w 1114425"/>
              <a:gd name="connsiteY2" fmla="*/ 98425 h 193675"/>
              <a:gd name="connsiteX3" fmla="*/ 784225 w 1114425"/>
              <a:gd name="connsiteY3" fmla="*/ 0 h 193675"/>
              <a:gd name="connsiteX4" fmla="*/ 0 w 1114425"/>
              <a:gd name="connsiteY4" fmla="*/ 52388 h 193675"/>
              <a:gd name="connsiteX0" fmla="*/ 0 w 1114425"/>
              <a:gd name="connsiteY0" fmla="*/ 71438 h 212725"/>
              <a:gd name="connsiteX1" fmla="*/ 392112 w 1114425"/>
              <a:gd name="connsiteY1" fmla="*/ 212725 h 212725"/>
              <a:gd name="connsiteX2" fmla="*/ 1114425 w 1114425"/>
              <a:gd name="connsiteY2" fmla="*/ 117475 h 212725"/>
              <a:gd name="connsiteX3" fmla="*/ 781050 w 1114425"/>
              <a:gd name="connsiteY3" fmla="*/ 0 h 212725"/>
              <a:gd name="connsiteX4" fmla="*/ 0 w 1114425"/>
              <a:gd name="connsiteY4" fmla="*/ 71438 h 212725"/>
              <a:gd name="connsiteX0" fmla="*/ 0 w 1133475"/>
              <a:gd name="connsiteY0" fmla="*/ 71438 h 212725"/>
              <a:gd name="connsiteX1" fmla="*/ 392112 w 1133475"/>
              <a:gd name="connsiteY1" fmla="*/ 212725 h 212725"/>
              <a:gd name="connsiteX2" fmla="*/ 1133475 w 1133475"/>
              <a:gd name="connsiteY2" fmla="*/ 114300 h 212725"/>
              <a:gd name="connsiteX3" fmla="*/ 781050 w 1133475"/>
              <a:gd name="connsiteY3" fmla="*/ 0 h 212725"/>
              <a:gd name="connsiteX4" fmla="*/ 0 w 1133475"/>
              <a:gd name="connsiteY4" fmla="*/ 71438 h 212725"/>
              <a:gd name="connsiteX0" fmla="*/ 0 w 1136650"/>
              <a:gd name="connsiteY0" fmla="*/ 71438 h 212725"/>
              <a:gd name="connsiteX1" fmla="*/ 392112 w 1136650"/>
              <a:gd name="connsiteY1" fmla="*/ 212725 h 212725"/>
              <a:gd name="connsiteX2" fmla="*/ 1136650 w 1136650"/>
              <a:gd name="connsiteY2" fmla="*/ 123825 h 212725"/>
              <a:gd name="connsiteX3" fmla="*/ 781050 w 1136650"/>
              <a:gd name="connsiteY3" fmla="*/ 0 h 212725"/>
              <a:gd name="connsiteX4" fmla="*/ 0 w 1136650"/>
              <a:gd name="connsiteY4" fmla="*/ 71438 h 212725"/>
              <a:gd name="connsiteX0" fmla="*/ 0 w 1111250"/>
              <a:gd name="connsiteY0" fmla="*/ 71438 h 212725"/>
              <a:gd name="connsiteX1" fmla="*/ 392112 w 1111250"/>
              <a:gd name="connsiteY1" fmla="*/ 212725 h 212725"/>
              <a:gd name="connsiteX2" fmla="*/ 1111250 w 1111250"/>
              <a:gd name="connsiteY2" fmla="*/ 111125 h 212725"/>
              <a:gd name="connsiteX3" fmla="*/ 781050 w 1111250"/>
              <a:gd name="connsiteY3" fmla="*/ 0 h 212725"/>
              <a:gd name="connsiteX4" fmla="*/ 0 w 1111250"/>
              <a:gd name="connsiteY4" fmla="*/ 71438 h 212725"/>
              <a:gd name="connsiteX0" fmla="*/ 0 w 1114425"/>
              <a:gd name="connsiteY0" fmla="*/ 74613 h 212725"/>
              <a:gd name="connsiteX1" fmla="*/ 395287 w 1114425"/>
              <a:gd name="connsiteY1" fmla="*/ 212725 h 212725"/>
              <a:gd name="connsiteX2" fmla="*/ 1114425 w 1114425"/>
              <a:gd name="connsiteY2" fmla="*/ 111125 h 212725"/>
              <a:gd name="connsiteX3" fmla="*/ 784225 w 1114425"/>
              <a:gd name="connsiteY3" fmla="*/ 0 h 212725"/>
              <a:gd name="connsiteX4" fmla="*/ 0 w 1114425"/>
              <a:gd name="connsiteY4" fmla="*/ 74613 h 212725"/>
              <a:gd name="connsiteX0" fmla="*/ 0 w 1127125"/>
              <a:gd name="connsiteY0" fmla="*/ 74613 h 212725"/>
              <a:gd name="connsiteX1" fmla="*/ 395287 w 1127125"/>
              <a:gd name="connsiteY1" fmla="*/ 212725 h 212725"/>
              <a:gd name="connsiteX2" fmla="*/ 1127125 w 1127125"/>
              <a:gd name="connsiteY2" fmla="*/ 107950 h 212725"/>
              <a:gd name="connsiteX3" fmla="*/ 784225 w 1127125"/>
              <a:gd name="connsiteY3" fmla="*/ 0 h 212725"/>
              <a:gd name="connsiteX4" fmla="*/ 0 w 1127125"/>
              <a:gd name="connsiteY4" fmla="*/ 74613 h 21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125" h="212725">
                <a:moveTo>
                  <a:pt x="0" y="74613"/>
                </a:moveTo>
                <a:lnTo>
                  <a:pt x="395287" y="212725"/>
                </a:lnTo>
                <a:lnTo>
                  <a:pt x="1127125" y="107950"/>
                </a:lnTo>
                <a:lnTo>
                  <a:pt x="784225" y="0"/>
                </a:lnTo>
                <a:lnTo>
                  <a:pt x="0" y="74613"/>
                </a:lnTo>
                <a:close/>
              </a:path>
            </a:pathLst>
          </a:custGeom>
          <a:solidFill>
            <a:srgbClr val="7C9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/>
        </p:nvSpPr>
        <p:spPr>
          <a:xfrm>
            <a:off x="6122617" y="3033043"/>
            <a:ext cx="942975" cy="500063"/>
          </a:xfrm>
          <a:custGeom>
            <a:avLst/>
            <a:gdLst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33338 w 1709738"/>
              <a:gd name="connsiteY3" fmla="*/ 223838 h 633413"/>
              <a:gd name="connsiteX4" fmla="*/ 1514475 w 1709738"/>
              <a:gd name="connsiteY4" fmla="*/ 0 h 633413"/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66675 w 1709738"/>
              <a:gd name="connsiteY3" fmla="*/ 166688 h 633413"/>
              <a:gd name="connsiteX4" fmla="*/ 1514475 w 1709738"/>
              <a:gd name="connsiteY4" fmla="*/ 0 h 633413"/>
              <a:gd name="connsiteX0" fmla="*/ 1281112 w 1709738"/>
              <a:gd name="connsiteY0" fmla="*/ 0 h 661988"/>
              <a:gd name="connsiteX1" fmla="*/ 1709738 w 1709738"/>
              <a:gd name="connsiteY1" fmla="*/ 366713 h 661988"/>
              <a:gd name="connsiteX2" fmla="*/ 0 w 1709738"/>
              <a:gd name="connsiteY2" fmla="*/ 661988 h 661988"/>
              <a:gd name="connsiteX3" fmla="*/ 66675 w 1709738"/>
              <a:gd name="connsiteY3" fmla="*/ 195263 h 661988"/>
              <a:gd name="connsiteX4" fmla="*/ 1281112 w 1709738"/>
              <a:gd name="connsiteY4" fmla="*/ 0 h 661988"/>
              <a:gd name="connsiteX0" fmla="*/ 1281112 w 1281112"/>
              <a:gd name="connsiteY0" fmla="*/ 0 h 661988"/>
              <a:gd name="connsiteX1" fmla="*/ 1276351 w 1281112"/>
              <a:gd name="connsiteY1" fmla="*/ 323850 h 661988"/>
              <a:gd name="connsiteX2" fmla="*/ 0 w 1281112"/>
              <a:gd name="connsiteY2" fmla="*/ 661988 h 661988"/>
              <a:gd name="connsiteX3" fmla="*/ 66675 w 1281112"/>
              <a:gd name="connsiteY3" fmla="*/ 195263 h 661988"/>
              <a:gd name="connsiteX4" fmla="*/ 1281112 w 1281112"/>
              <a:gd name="connsiteY4" fmla="*/ 0 h 661988"/>
              <a:gd name="connsiteX0" fmla="*/ 1281112 w 1485901"/>
              <a:gd name="connsiteY0" fmla="*/ 0 h 661988"/>
              <a:gd name="connsiteX1" fmla="*/ 1485901 w 1485901"/>
              <a:gd name="connsiteY1" fmla="*/ 347663 h 661988"/>
              <a:gd name="connsiteX2" fmla="*/ 0 w 1485901"/>
              <a:gd name="connsiteY2" fmla="*/ 661988 h 661988"/>
              <a:gd name="connsiteX3" fmla="*/ 66675 w 1485901"/>
              <a:gd name="connsiteY3" fmla="*/ 195263 h 661988"/>
              <a:gd name="connsiteX4" fmla="*/ 1281112 w 1485901"/>
              <a:gd name="connsiteY4" fmla="*/ 0 h 661988"/>
              <a:gd name="connsiteX0" fmla="*/ 1266824 w 1471613"/>
              <a:gd name="connsiteY0" fmla="*/ 0 h 600076"/>
              <a:gd name="connsiteX1" fmla="*/ 1471613 w 1471613"/>
              <a:gd name="connsiteY1" fmla="*/ 347663 h 600076"/>
              <a:gd name="connsiteX2" fmla="*/ 0 w 1471613"/>
              <a:gd name="connsiteY2" fmla="*/ 600076 h 600076"/>
              <a:gd name="connsiteX3" fmla="*/ 52387 w 1471613"/>
              <a:gd name="connsiteY3" fmla="*/ 195263 h 600076"/>
              <a:gd name="connsiteX4" fmla="*/ 1266824 w 1471613"/>
              <a:gd name="connsiteY4" fmla="*/ 0 h 600076"/>
              <a:gd name="connsiteX0" fmla="*/ 1262061 w 1466850"/>
              <a:gd name="connsiteY0" fmla="*/ 0 h 595313"/>
              <a:gd name="connsiteX1" fmla="*/ 1466850 w 1466850"/>
              <a:gd name="connsiteY1" fmla="*/ 34766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262061 w 1466850"/>
              <a:gd name="connsiteY0" fmla="*/ 0 h 595313"/>
              <a:gd name="connsiteX1" fmla="*/ 1466850 w 1466850"/>
              <a:gd name="connsiteY1" fmla="*/ 36671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020761 w 1466850"/>
              <a:gd name="connsiteY0" fmla="*/ 0 h 554038"/>
              <a:gd name="connsiteX1" fmla="*/ 1466850 w 1466850"/>
              <a:gd name="connsiteY1" fmla="*/ 325438 h 554038"/>
              <a:gd name="connsiteX2" fmla="*/ 0 w 1466850"/>
              <a:gd name="connsiteY2" fmla="*/ 554038 h 554038"/>
              <a:gd name="connsiteX3" fmla="*/ 47624 w 1466850"/>
              <a:gd name="connsiteY3" fmla="*/ 153988 h 554038"/>
              <a:gd name="connsiteX4" fmla="*/ 1020761 w 1466850"/>
              <a:gd name="connsiteY4" fmla="*/ 0 h 554038"/>
              <a:gd name="connsiteX0" fmla="*/ 1020761 w 1146175"/>
              <a:gd name="connsiteY0" fmla="*/ 0 h 554038"/>
              <a:gd name="connsiteX1" fmla="*/ 1146175 w 1146175"/>
              <a:gd name="connsiteY1" fmla="*/ 328613 h 554038"/>
              <a:gd name="connsiteX2" fmla="*/ 0 w 1146175"/>
              <a:gd name="connsiteY2" fmla="*/ 554038 h 554038"/>
              <a:gd name="connsiteX3" fmla="*/ 47624 w 1146175"/>
              <a:gd name="connsiteY3" fmla="*/ 153988 h 554038"/>
              <a:gd name="connsiteX4" fmla="*/ 1020761 w 114617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47624 w 1177925"/>
              <a:gd name="connsiteY3" fmla="*/ 153988 h 554038"/>
              <a:gd name="connsiteX4" fmla="*/ 1020761 w 117792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38099 w 1177925"/>
              <a:gd name="connsiteY3" fmla="*/ 147638 h 554038"/>
              <a:gd name="connsiteX4" fmla="*/ 1020761 w 1177925"/>
              <a:gd name="connsiteY4" fmla="*/ 0 h 554038"/>
              <a:gd name="connsiteX0" fmla="*/ 1027111 w 1184275"/>
              <a:gd name="connsiteY0" fmla="*/ 0 h 544513"/>
              <a:gd name="connsiteX1" fmla="*/ 1184275 w 1184275"/>
              <a:gd name="connsiteY1" fmla="*/ 363538 h 544513"/>
              <a:gd name="connsiteX2" fmla="*/ 0 w 1184275"/>
              <a:gd name="connsiteY2" fmla="*/ 544513 h 544513"/>
              <a:gd name="connsiteX3" fmla="*/ 44449 w 1184275"/>
              <a:gd name="connsiteY3" fmla="*/ 147638 h 544513"/>
              <a:gd name="connsiteX4" fmla="*/ 1027111 w 1184275"/>
              <a:gd name="connsiteY4" fmla="*/ 0 h 544513"/>
              <a:gd name="connsiteX0" fmla="*/ 754061 w 1184275"/>
              <a:gd name="connsiteY0" fmla="*/ 0 h 481013"/>
              <a:gd name="connsiteX1" fmla="*/ 1184275 w 1184275"/>
              <a:gd name="connsiteY1" fmla="*/ 300038 h 481013"/>
              <a:gd name="connsiteX2" fmla="*/ 0 w 1184275"/>
              <a:gd name="connsiteY2" fmla="*/ 481013 h 481013"/>
              <a:gd name="connsiteX3" fmla="*/ 44449 w 1184275"/>
              <a:gd name="connsiteY3" fmla="*/ 84138 h 481013"/>
              <a:gd name="connsiteX4" fmla="*/ 754061 w 1184275"/>
              <a:gd name="connsiteY4" fmla="*/ 0 h 481013"/>
              <a:gd name="connsiteX0" fmla="*/ 773111 w 1184275"/>
              <a:gd name="connsiteY0" fmla="*/ 0 h 500063"/>
              <a:gd name="connsiteX1" fmla="*/ 1184275 w 1184275"/>
              <a:gd name="connsiteY1" fmla="*/ 319088 h 500063"/>
              <a:gd name="connsiteX2" fmla="*/ 0 w 1184275"/>
              <a:gd name="connsiteY2" fmla="*/ 500063 h 500063"/>
              <a:gd name="connsiteX3" fmla="*/ 44449 w 1184275"/>
              <a:gd name="connsiteY3" fmla="*/ 103188 h 500063"/>
              <a:gd name="connsiteX4" fmla="*/ 773111 w 1184275"/>
              <a:gd name="connsiteY4" fmla="*/ 0 h 500063"/>
              <a:gd name="connsiteX0" fmla="*/ 773111 w 873125"/>
              <a:gd name="connsiteY0" fmla="*/ 0 h 500063"/>
              <a:gd name="connsiteX1" fmla="*/ 873125 w 873125"/>
              <a:gd name="connsiteY1" fmla="*/ 293688 h 500063"/>
              <a:gd name="connsiteX2" fmla="*/ 0 w 873125"/>
              <a:gd name="connsiteY2" fmla="*/ 500063 h 500063"/>
              <a:gd name="connsiteX3" fmla="*/ 44449 w 873125"/>
              <a:gd name="connsiteY3" fmla="*/ 103188 h 500063"/>
              <a:gd name="connsiteX4" fmla="*/ 773111 w 87312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44449 w 942975"/>
              <a:gd name="connsiteY3" fmla="*/ 103188 h 500063"/>
              <a:gd name="connsiteX4" fmla="*/ 773111 w 94297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44449 w 942975"/>
              <a:gd name="connsiteY3" fmla="*/ 109538 h 500063"/>
              <a:gd name="connsiteX4" fmla="*/ 773111 w 942975"/>
              <a:gd name="connsiteY4" fmla="*/ 0 h 500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2975" h="500063">
                <a:moveTo>
                  <a:pt x="773111" y="0"/>
                </a:moveTo>
                <a:lnTo>
                  <a:pt x="942975" y="357188"/>
                </a:lnTo>
                <a:lnTo>
                  <a:pt x="0" y="500063"/>
                </a:lnTo>
                <a:lnTo>
                  <a:pt x="44449" y="109538"/>
                </a:lnTo>
                <a:lnTo>
                  <a:pt x="773111" y="0"/>
                </a:lnTo>
                <a:close/>
              </a:path>
            </a:pathLst>
          </a:custGeom>
          <a:solidFill>
            <a:srgbClr val="CCD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/>
        </p:nvSpPr>
        <p:spPr>
          <a:xfrm>
            <a:off x="5785447" y="2584896"/>
            <a:ext cx="436563" cy="488158"/>
          </a:xfrm>
          <a:custGeom>
            <a:avLst/>
            <a:gdLst>
              <a:gd name="connsiteX0" fmla="*/ 0 w 962025"/>
              <a:gd name="connsiteY0" fmla="*/ 314325 h 695325"/>
              <a:gd name="connsiteX1" fmla="*/ 195263 w 962025"/>
              <a:gd name="connsiteY1" fmla="*/ 0 h 695325"/>
              <a:gd name="connsiteX2" fmla="*/ 962025 w 962025"/>
              <a:gd name="connsiteY2" fmla="*/ 285750 h 695325"/>
              <a:gd name="connsiteX3" fmla="*/ 919163 w 962025"/>
              <a:gd name="connsiteY3" fmla="*/ 695325 h 695325"/>
              <a:gd name="connsiteX4" fmla="*/ 0 w 962025"/>
              <a:gd name="connsiteY4" fmla="*/ 314325 h 695325"/>
              <a:gd name="connsiteX0" fmla="*/ 0 w 1004887"/>
              <a:gd name="connsiteY0" fmla="*/ 357187 h 695325"/>
              <a:gd name="connsiteX1" fmla="*/ 23812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1004887"/>
              <a:gd name="connsiteY0" fmla="*/ 357187 h 695325"/>
              <a:gd name="connsiteX1" fmla="*/ 180975 w 1004887"/>
              <a:gd name="connsiteY1" fmla="*/ 0 h 695325"/>
              <a:gd name="connsiteX2" fmla="*/ 1004887 w 1004887"/>
              <a:gd name="connsiteY2" fmla="*/ 285750 h 695325"/>
              <a:gd name="connsiteX3" fmla="*/ 962025 w 1004887"/>
              <a:gd name="connsiteY3" fmla="*/ 695325 h 695325"/>
              <a:gd name="connsiteX4" fmla="*/ 0 w 1004887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14387 w 962025"/>
              <a:gd name="connsiteY2" fmla="*/ 223838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962025"/>
              <a:gd name="connsiteY0" fmla="*/ 357187 h 695325"/>
              <a:gd name="connsiteX1" fmla="*/ 180975 w 962025"/>
              <a:gd name="connsiteY1" fmla="*/ 0 h 695325"/>
              <a:gd name="connsiteX2" fmla="*/ 828674 w 962025"/>
              <a:gd name="connsiteY2" fmla="*/ 238125 h 695325"/>
              <a:gd name="connsiteX3" fmla="*/ 962025 w 962025"/>
              <a:gd name="connsiteY3" fmla="*/ 695325 h 695325"/>
              <a:gd name="connsiteX4" fmla="*/ 0 w 962025"/>
              <a:gd name="connsiteY4" fmla="*/ 357187 h 695325"/>
              <a:gd name="connsiteX0" fmla="*/ 0 w 828674"/>
              <a:gd name="connsiteY0" fmla="*/ 357187 h 552450"/>
              <a:gd name="connsiteX1" fmla="*/ 180975 w 828674"/>
              <a:gd name="connsiteY1" fmla="*/ 0 h 552450"/>
              <a:gd name="connsiteX2" fmla="*/ 828674 w 828674"/>
              <a:gd name="connsiteY2" fmla="*/ 238125 h 552450"/>
              <a:gd name="connsiteX3" fmla="*/ 690562 w 828674"/>
              <a:gd name="connsiteY3" fmla="*/ 552450 h 552450"/>
              <a:gd name="connsiteX4" fmla="*/ 0 w 828674"/>
              <a:gd name="connsiteY4" fmla="*/ 357187 h 552450"/>
              <a:gd name="connsiteX0" fmla="*/ 0 w 828674"/>
              <a:gd name="connsiteY0" fmla="*/ 357187 h 623888"/>
              <a:gd name="connsiteX1" fmla="*/ 180975 w 828674"/>
              <a:gd name="connsiteY1" fmla="*/ 0 h 623888"/>
              <a:gd name="connsiteX2" fmla="*/ 828674 w 828674"/>
              <a:gd name="connsiteY2" fmla="*/ 238125 h 623888"/>
              <a:gd name="connsiteX3" fmla="*/ 776287 w 828674"/>
              <a:gd name="connsiteY3" fmla="*/ 623888 h 623888"/>
              <a:gd name="connsiteX4" fmla="*/ 0 w 828674"/>
              <a:gd name="connsiteY4" fmla="*/ 357187 h 623888"/>
              <a:gd name="connsiteX0" fmla="*/ 0 w 828674"/>
              <a:gd name="connsiteY0" fmla="*/ 357187 h 638176"/>
              <a:gd name="connsiteX1" fmla="*/ 180975 w 828674"/>
              <a:gd name="connsiteY1" fmla="*/ 0 h 638176"/>
              <a:gd name="connsiteX2" fmla="*/ 828674 w 828674"/>
              <a:gd name="connsiteY2" fmla="*/ 238125 h 638176"/>
              <a:gd name="connsiteX3" fmla="*/ 781050 w 828674"/>
              <a:gd name="connsiteY3" fmla="*/ 638176 h 638176"/>
              <a:gd name="connsiteX4" fmla="*/ 0 w 828674"/>
              <a:gd name="connsiteY4" fmla="*/ 357187 h 638176"/>
              <a:gd name="connsiteX0" fmla="*/ 0 w 828674"/>
              <a:gd name="connsiteY0" fmla="*/ 357187 h 547688"/>
              <a:gd name="connsiteX1" fmla="*/ 180975 w 828674"/>
              <a:gd name="connsiteY1" fmla="*/ 0 h 547688"/>
              <a:gd name="connsiteX2" fmla="*/ 828674 w 828674"/>
              <a:gd name="connsiteY2" fmla="*/ 238125 h 547688"/>
              <a:gd name="connsiteX3" fmla="*/ 657225 w 828674"/>
              <a:gd name="connsiteY3" fmla="*/ 547688 h 547688"/>
              <a:gd name="connsiteX4" fmla="*/ 0 w 828674"/>
              <a:gd name="connsiteY4" fmla="*/ 357187 h 547688"/>
              <a:gd name="connsiteX0" fmla="*/ 0 w 828674"/>
              <a:gd name="connsiteY0" fmla="*/ 357187 h 601663"/>
              <a:gd name="connsiteX1" fmla="*/ 180975 w 828674"/>
              <a:gd name="connsiteY1" fmla="*/ 0 h 601663"/>
              <a:gd name="connsiteX2" fmla="*/ 828674 w 828674"/>
              <a:gd name="connsiteY2" fmla="*/ 238125 h 601663"/>
              <a:gd name="connsiteX3" fmla="*/ 654050 w 828674"/>
              <a:gd name="connsiteY3" fmla="*/ 601663 h 601663"/>
              <a:gd name="connsiteX4" fmla="*/ 0 w 828674"/>
              <a:gd name="connsiteY4" fmla="*/ 357187 h 601663"/>
              <a:gd name="connsiteX0" fmla="*/ 0 w 698499"/>
              <a:gd name="connsiteY0" fmla="*/ 357187 h 601663"/>
              <a:gd name="connsiteX1" fmla="*/ 180975 w 698499"/>
              <a:gd name="connsiteY1" fmla="*/ 0 h 601663"/>
              <a:gd name="connsiteX2" fmla="*/ 698499 w 698499"/>
              <a:gd name="connsiteY2" fmla="*/ 203200 h 601663"/>
              <a:gd name="connsiteX3" fmla="*/ 654050 w 698499"/>
              <a:gd name="connsiteY3" fmla="*/ 601663 h 601663"/>
              <a:gd name="connsiteX4" fmla="*/ 0 w 698499"/>
              <a:gd name="connsiteY4" fmla="*/ 357187 h 601663"/>
              <a:gd name="connsiteX0" fmla="*/ 0 w 698499"/>
              <a:gd name="connsiteY0" fmla="*/ 236537 h 481013"/>
              <a:gd name="connsiteX1" fmla="*/ 158750 w 698499"/>
              <a:gd name="connsiteY1" fmla="*/ 0 h 481013"/>
              <a:gd name="connsiteX2" fmla="*/ 698499 w 698499"/>
              <a:gd name="connsiteY2" fmla="*/ 82550 h 481013"/>
              <a:gd name="connsiteX3" fmla="*/ 654050 w 698499"/>
              <a:gd name="connsiteY3" fmla="*/ 481013 h 481013"/>
              <a:gd name="connsiteX4" fmla="*/ 0 w 698499"/>
              <a:gd name="connsiteY4" fmla="*/ 236537 h 481013"/>
              <a:gd name="connsiteX0" fmla="*/ 0 w 698499"/>
              <a:gd name="connsiteY0" fmla="*/ 341312 h 585788"/>
              <a:gd name="connsiteX1" fmla="*/ 174625 w 698499"/>
              <a:gd name="connsiteY1" fmla="*/ 0 h 585788"/>
              <a:gd name="connsiteX2" fmla="*/ 698499 w 698499"/>
              <a:gd name="connsiteY2" fmla="*/ 187325 h 585788"/>
              <a:gd name="connsiteX3" fmla="*/ 654050 w 698499"/>
              <a:gd name="connsiteY3" fmla="*/ 585788 h 585788"/>
              <a:gd name="connsiteX4" fmla="*/ 0 w 698499"/>
              <a:gd name="connsiteY4" fmla="*/ 341312 h 585788"/>
              <a:gd name="connsiteX0" fmla="*/ 0 w 619124"/>
              <a:gd name="connsiteY0" fmla="*/ 341312 h 585788"/>
              <a:gd name="connsiteX1" fmla="*/ 95250 w 619124"/>
              <a:gd name="connsiteY1" fmla="*/ 0 h 585788"/>
              <a:gd name="connsiteX2" fmla="*/ 619124 w 619124"/>
              <a:gd name="connsiteY2" fmla="*/ 187325 h 585788"/>
              <a:gd name="connsiteX3" fmla="*/ 574675 w 619124"/>
              <a:gd name="connsiteY3" fmla="*/ 585788 h 585788"/>
              <a:gd name="connsiteX4" fmla="*/ 0 w 619124"/>
              <a:gd name="connsiteY4" fmla="*/ 341312 h 585788"/>
              <a:gd name="connsiteX0" fmla="*/ 0 w 701674"/>
              <a:gd name="connsiteY0" fmla="*/ 338137 h 585788"/>
              <a:gd name="connsiteX1" fmla="*/ 177800 w 701674"/>
              <a:gd name="connsiteY1" fmla="*/ 0 h 585788"/>
              <a:gd name="connsiteX2" fmla="*/ 701674 w 701674"/>
              <a:gd name="connsiteY2" fmla="*/ 187325 h 585788"/>
              <a:gd name="connsiteX3" fmla="*/ 657225 w 701674"/>
              <a:gd name="connsiteY3" fmla="*/ 585788 h 585788"/>
              <a:gd name="connsiteX4" fmla="*/ 0 w 701674"/>
              <a:gd name="connsiteY4" fmla="*/ 338137 h 585788"/>
              <a:gd name="connsiteX0" fmla="*/ 0 w 765174"/>
              <a:gd name="connsiteY0" fmla="*/ 379412 h 585788"/>
              <a:gd name="connsiteX1" fmla="*/ 241300 w 765174"/>
              <a:gd name="connsiteY1" fmla="*/ 0 h 585788"/>
              <a:gd name="connsiteX2" fmla="*/ 765174 w 765174"/>
              <a:gd name="connsiteY2" fmla="*/ 187325 h 585788"/>
              <a:gd name="connsiteX3" fmla="*/ 720725 w 765174"/>
              <a:gd name="connsiteY3" fmla="*/ 585788 h 585788"/>
              <a:gd name="connsiteX4" fmla="*/ 0 w 765174"/>
              <a:gd name="connsiteY4" fmla="*/ 379412 h 585788"/>
              <a:gd name="connsiteX0" fmla="*/ 0 w 765174"/>
              <a:gd name="connsiteY0" fmla="*/ 341312 h 547688"/>
              <a:gd name="connsiteX1" fmla="*/ 174625 w 765174"/>
              <a:gd name="connsiteY1" fmla="*/ 0 h 547688"/>
              <a:gd name="connsiteX2" fmla="*/ 765174 w 765174"/>
              <a:gd name="connsiteY2" fmla="*/ 149225 h 547688"/>
              <a:gd name="connsiteX3" fmla="*/ 720725 w 765174"/>
              <a:gd name="connsiteY3" fmla="*/ 547688 h 547688"/>
              <a:gd name="connsiteX4" fmla="*/ 0 w 765174"/>
              <a:gd name="connsiteY4" fmla="*/ 341312 h 547688"/>
              <a:gd name="connsiteX0" fmla="*/ 0 w 720725"/>
              <a:gd name="connsiteY0" fmla="*/ 341312 h 547688"/>
              <a:gd name="connsiteX1" fmla="*/ 174625 w 720725"/>
              <a:gd name="connsiteY1" fmla="*/ 0 h 547688"/>
              <a:gd name="connsiteX2" fmla="*/ 536574 w 720725"/>
              <a:gd name="connsiteY2" fmla="*/ 174625 h 547688"/>
              <a:gd name="connsiteX3" fmla="*/ 720725 w 720725"/>
              <a:gd name="connsiteY3" fmla="*/ 547688 h 547688"/>
              <a:gd name="connsiteX4" fmla="*/ 0 w 720725"/>
              <a:gd name="connsiteY4" fmla="*/ 341312 h 547688"/>
              <a:gd name="connsiteX0" fmla="*/ 0 w 720725"/>
              <a:gd name="connsiteY0" fmla="*/ 341312 h 547688"/>
              <a:gd name="connsiteX1" fmla="*/ 174625 w 720725"/>
              <a:gd name="connsiteY1" fmla="*/ 0 h 547688"/>
              <a:gd name="connsiteX2" fmla="*/ 561974 w 720725"/>
              <a:gd name="connsiteY2" fmla="*/ 139700 h 547688"/>
              <a:gd name="connsiteX3" fmla="*/ 720725 w 720725"/>
              <a:gd name="connsiteY3" fmla="*/ 547688 h 547688"/>
              <a:gd name="connsiteX4" fmla="*/ 0 w 720725"/>
              <a:gd name="connsiteY4" fmla="*/ 341312 h 547688"/>
              <a:gd name="connsiteX0" fmla="*/ 0 w 561974"/>
              <a:gd name="connsiteY0" fmla="*/ 341312 h 528638"/>
              <a:gd name="connsiteX1" fmla="*/ 174625 w 561974"/>
              <a:gd name="connsiteY1" fmla="*/ 0 h 528638"/>
              <a:gd name="connsiteX2" fmla="*/ 561974 w 561974"/>
              <a:gd name="connsiteY2" fmla="*/ 139700 h 528638"/>
              <a:gd name="connsiteX3" fmla="*/ 527050 w 561974"/>
              <a:gd name="connsiteY3" fmla="*/ 528638 h 528638"/>
              <a:gd name="connsiteX4" fmla="*/ 0 w 561974"/>
              <a:gd name="connsiteY4" fmla="*/ 341312 h 528638"/>
              <a:gd name="connsiteX0" fmla="*/ 0 w 561974"/>
              <a:gd name="connsiteY0" fmla="*/ 362744 h 550070"/>
              <a:gd name="connsiteX1" fmla="*/ 160337 w 561974"/>
              <a:gd name="connsiteY1" fmla="*/ 0 h 550070"/>
              <a:gd name="connsiteX2" fmla="*/ 561974 w 561974"/>
              <a:gd name="connsiteY2" fmla="*/ 161132 h 550070"/>
              <a:gd name="connsiteX3" fmla="*/ 527050 w 561974"/>
              <a:gd name="connsiteY3" fmla="*/ 550070 h 550070"/>
              <a:gd name="connsiteX4" fmla="*/ 0 w 561974"/>
              <a:gd name="connsiteY4" fmla="*/ 362744 h 550070"/>
              <a:gd name="connsiteX0" fmla="*/ 0 w 573881"/>
              <a:gd name="connsiteY0" fmla="*/ 350838 h 550070"/>
              <a:gd name="connsiteX1" fmla="*/ 172244 w 573881"/>
              <a:gd name="connsiteY1" fmla="*/ 0 h 550070"/>
              <a:gd name="connsiteX2" fmla="*/ 573881 w 573881"/>
              <a:gd name="connsiteY2" fmla="*/ 161132 h 550070"/>
              <a:gd name="connsiteX3" fmla="*/ 538957 w 573881"/>
              <a:gd name="connsiteY3" fmla="*/ 550070 h 550070"/>
              <a:gd name="connsiteX4" fmla="*/ 0 w 573881"/>
              <a:gd name="connsiteY4" fmla="*/ 350838 h 550070"/>
              <a:gd name="connsiteX0" fmla="*/ 0 w 583406"/>
              <a:gd name="connsiteY0" fmla="*/ 343694 h 550070"/>
              <a:gd name="connsiteX1" fmla="*/ 181769 w 583406"/>
              <a:gd name="connsiteY1" fmla="*/ 0 h 550070"/>
              <a:gd name="connsiteX2" fmla="*/ 583406 w 583406"/>
              <a:gd name="connsiteY2" fmla="*/ 161132 h 550070"/>
              <a:gd name="connsiteX3" fmla="*/ 548482 w 583406"/>
              <a:gd name="connsiteY3" fmla="*/ 550070 h 550070"/>
              <a:gd name="connsiteX4" fmla="*/ 0 w 583406"/>
              <a:gd name="connsiteY4" fmla="*/ 343694 h 550070"/>
              <a:gd name="connsiteX0" fmla="*/ 0 w 583406"/>
              <a:gd name="connsiteY0" fmla="*/ 343694 h 445295"/>
              <a:gd name="connsiteX1" fmla="*/ 181769 w 583406"/>
              <a:gd name="connsiteY1" fmla="*/ 0 h 445295"/>
              <a:gd name="connsiteX2" fmla="*/ 583406 w 583406"/>
              <a:gd name="connsiteY2" fmla="*/ 161132 h 445295"/>
              <a:gd name="connsiteX3" fmla="*/ 412751 w 583406"/>
              <a:gd name="connsiteY3" fmla="*/ 445295 h 445295"/>
              <a:gd name="connsiteX4" fmla="*/ 0 w 583406"/>
              <a:gd name="connsiteY4" fmla="*/ 343694 h 445295"/>
              <a:gd name="connsiteX0" fmla="*/ 0 w 583406"/>
              <a:gd name="connsiteY0" fmla="*/ 343694 h 488158"/>
              <a:gd name="connsiteX1" fmla="*/ 181769 w 583406"/>
              <a:gd name="connsiteY1" fmla="*/ 0 h 488158"/>
              <a:gd name="connsiteX2" fmla="*/ 583406 w 583406"/>
              <a:gd name="connsiteY2" fmla="*/ 161132 h 488158"/>
              <a:gd name="connsiteX3" fmla="*/ 391320 w 583406"/>
              <a:gd name="connsiteY3" fmla="*/ 488158 h 488158"/>
              <a:gd name="connsiteX4" fmla="*/ 0 w 583406"/>
              <a:gd name="connsiteY4" fmla="*/ 343694 h 488158"/>
              <a:gd name="connsiteX0" fmla="*/ 0 w 433388"/>
              <a:gd name="connsiteY0" fmla="*/ 343694 h 488158"/>
              <a:gd name="connsiteX1" fmla="*/ 181769 w 433388"/>
              <a:gd name="connsiteY1" fmla="*/ 0 h 488158"/>
              <a:gd name="connsiteX2" fmla="*/ 433388 w 433388"/>
              <a:gd name="connsiteY2" fmla="*/ 99219 h 488158"/>
              <a:gd name="connsiteX3" fmla="*/ 391320 w 433388"/>
              <a:gd name="connsiteY3" fmla="*/ 488158 h 488158"/>
              <a:gd name="connsiteX4" fmla="*/ 0 w 433388"/>
              <a:gd name="connsiteY4" fmla="*/ 343694 h 488158"/>
              <a:gd name="connsiteX0" fmla="*/ 0 w 436563"/>
              <a:gd name="connsiteY0" fmla="*/ 343694 h 488158"/>
              <a:gd name="connsiteX1" fmla="*/ 181769 w 436563"/>
              <a:gd name="connsiteY1" fmla="*/ 0 h 488158"/>
              <a:gd name="connsiteX2" fmla="*/ 436563 w 436563"/>
              <a:gd name="connsiteY2" fmla="*/ 96044 h 488158"/>
              <a:gd name="connsiteX3" fmla="*/ 391320 w 436563"/>
              <a:gd name="connsiteY3" fmla="*/ 488158 h 488158"/>
              <a:gd name="connsiteX4" fmla="*/ 0 w 436563"/>
              <a:gd name="connsiteY4" fmla="*/ 343694 h 488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6563" h="488158">
                <a:moveTo>
                  <a:pt x="0" y="343694"/>
                </a:moveTo>
                <a:lnTo>
                  <a:pt x="181769" y="0"/>
                </a:lnTo>
                <a:lnTo>
                  <a:pt x="436563" y="96044"/>
                </a:lnTo>
                <a:lnTo>
                  <a:pt x="391320" y="488158"/>
                </a:lnTo>
                <a:lnTo>
                  <a:pt x="0" y="343694"/>
                </a:lnTo>
                <a:close/>
              </a:path>
            </a:pathLst>
          </a:custGeom>
          <a:solidFill>
            <a:srgbClr val="7EAC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EAC42"/>
              </a:solidFill>
            </a:endParaRPr>
          </a:p>
        </p:txBody>
      </p:sp>
      <p:sp>
        <p:nvSpPr>
          <p:cNvPr id="98" name="任意多边形 97"/>
          <p:cNvSpPr/>
          <p:nvPr/>
        </p:nvSpPr>
        <p:spPr>
          <a:xfrm>
            <a:off x="5971185" y="2550990"/>
            <a:ext cx="740568" cy="136526"/>
          </a:xfrm>
          <a:custGeom>
            <a:avLst/>
            <a:gdLst>
              <a:gd name="connsiteX0" fmla="*/ 0 w 2262188"/>
              <a:gd name="connsiteY0" fmla="*/ 138113 h 423863"/>
              <a:gd name="connsiteX1" fmla="*/ 776288 w 2262188"/>
              <a:gd name="connsiteY1" fmla="*/ 423863 h 423863"/>
              <a:gd name="connsiteX2" fmla="*/ 2262188 w 2262188"/>
              <a:gd name="connsiteY2" fmla="*/ 195263 h 423863"/>
              <a:gd name="connsiteX3" fmla="*/ 1566863 w 2262188"/>
              <a:gd name="connsiteY3" fmla="*/ 0 h 423863"/>
              <a:gd name="connsiteX4" fmla="*/ 0 w 2262188"/>
              <a:gd name="connsiteY4" fmla="*/ 138113 h 423863"/>
              <a:gd name="connsiteX0" fmla="*/ 0 w 2262188"/>
              <a:gd name="connsiteY0" fmla="*/ 138113 h 328613"/>
              <a:gd name="connsiteX1" fmla="*/ 857250 w 2262188"/>
              <a:gd name="connsiteY1" fmla="*/ 328613 h 328613"/>
              <a:gd name="connsiteX2" fmla="*/ 2262188 w 2262188"/>
              <a:gd name="connsiteY2" fmla="*/ 195263 h 328613"/>
              <a:gd name="connsiteX3" fmla="*/ 1566863 w 2262188"/>
              <a:gd name="connsiteY3" fmla="*/ 0 h 328613"/>
              <a:gd name="connsiteX4" fmla="*/ 0 w 2262188"/>
              <a:gd name="connsiteY4" fmla="*/ 138113 h 328613"/>
              <a:gd name="connsiteX0" fmla="*/ 0 w 2262188"/>
              <a:gd name="connsiteY0" fmla="*/ 138113 h 409575"/>
              <a:gd name="connsiteX1" fmla="*/ 819150 w 2262188"/>
              <a:gd name="connsiteY1" fmla="*/ 409575 h 409575"/>
              <a:gd name="connsiteX2" fmla="*/ 2262188 w 2262188"/>
              <a:gd name="connsiteY2" fmla="*/ 195263 h 409575"/>
              <a:gd name="connsiteX3" fmla="*/ 1566863 w 2262188"/>
              <a:gd name="connsiteY3" fmla="*/ 0 h 409575"/>
              <a:gd name="connsiteX4" fmla="*/ 0 w 2262188"/>
              <a:gd name="connsiteY4" fmla="*/ 138113 h 409575"/>
              <a:gd name="connsiteX0" fmla="*/ 0 w 2071688"/>
              <a:gd name="connsiteY0" fmla="*/ 195263 h 409575"/>
              <a:gd name="connsiteX1" fmla="*/ 628650 w 2071688"/>
              <a:gd name="connsiteY1" fmla="*/ 409575 h 409575"/>
              <a:gd name="connsiteX2" fmla="*/ 2071688 w 2071688"/>
              <a:gd name="connsiteY2" fmla="*/ 195263 h 409575"/>
              <a:gd name="connsiteX3" fmla="*/ 1376363 w 2071688"/>
              <a:gd name="connsiteY3" fmla="*/ 0 h 409575"/>
              <a:gd name="connsiteX4" fmla="*/ 0 w 2071688"/>
              <a:gd name="connsiteY4" fmla="*/ 195263 h 409575"/>
              <a:gd name="connsiteX0" fmla="*/ 0 w 2095500"/>
              <a:gd name="connsiteY0" fmla="*/ 185738 h 409575"/>
              <a:gd name="connsiteX1" fmla="*/ 652462 w 2095500"/>
              <a:gd name="connsiteY1" fmla="*/ 409575 h 409575"/>
              <a:gd name="connsiteX2" fmla="*/ 2095500 w 2095500"/>
              <a:gd name="connsiteY2" fmla="*/ 195263 h 409575"/>
              <a:gd name="connsiteX3" fmla="*/ 1400175 w 2095500"/>
              <a:gd name="connsiteY3" fmla="*/ 0 h 409575"/>
              <a:gd name="connsiteX4" fmla="*/ 0 w 2095500"/>
              <a:gd name="connsiteY4" fmla="*/ 185738 h 409575"/>
              <a:gd name="connsiteX0" fmla="*/ 0 w 1885950"/>
              <a:gd name="connsiteY0" fmla="*/ 185738 h 409575"/>
              <a:gd name="connsiteX1" fmla="*/ 652462 w 1885950"/>
              <a:gd name="connsiteY1" fmla="*/ 409575 h 409575"/>
              <a:gd name="connsiteX2" fmla="*/ 1885950 w 1885950"/>
              <a:gd name="connsiteY2" fmla="*/ 219075 h 409575"/>
              <a:gd name="connsiteX3" fmla="*/ 1400175 w 1885950"/>
              <a:gd name="connsiteY3" fmla="*/ 0 h 409575"/>
              <a:gd name="connsiteX4" fmla="*/ 0 w 1885950"/>
              <a:gd name="connsiteY4" fmla="*/ 185738 h 409575"/>
              <a:gd name="connsiteX0" fmla="*/ 0 w 1885950"/>
              <a:gd name="connsiteY0" fmla="*/ 147638 h 371475"/>
              <a:gd name="connsiteX1" fmla="*/ 652462 w 1885950"/>
              <a:gd name="connsiteY1" fmla="*/ 371475 h 371475"/>
              <a:gd name="connsiteX2" fmla="*/ 1885950 w 1885950"/>
              <a:gd name="connsiteY2" fmla="*/ 180975 h 371475"/>
              <a:gd name="connsiteX3" fmla="*/ 1409700 w 1885950"/>
              <a:gd name="connsiteY3" fmla="*/ 0 h 371475"/>
              <a:gd name="connsiteX4" fmla="*/ 0 w 1885950"/>
              <a:gd name="connsiteY4" fmla="*/ 147638 h 371475"/>
              <a:gd name="connsiteX0" fmla="*/ 0 w 1885950"/>
              <a:gd name="connsiteY0" fmla="*/ 147638 h 349250"/>
              <a:gd name="connsiteX1" fmla="*/ 731837 w 1885950"/>
              <a:gd name="connsiteY1" fmla="*/ 349250 h 349250"/>
              <a:gd name="connsiteX2" fmla="*/ 1885950 w 1885950"/>
              <a:gd name="connsiteY2" fmla="*/ 180975 h 349250"/>
              <a:gd name="connsiteX3" fmla="*/ 1409700 w 1885950"/>
              <a:gd name="connsiteY3" fmla="*/ 0 h 349250"/>
              <a:gd name="connsiteX4" fmla="*/ 0 w 1885950"/>
              <a:gd name="connsiteY4" fmla="*/ 147638 h 349250"/>
              <a:gd name="connsiteX0" fmla="*/ 0 w 1885950"/>
              <a:gd name="connsiteY0" fmla="*/ 147638 h 295275"/>
              <a:gd name="connsiteX1" fmla="*/ 722312 w 1885950"/>
              <a:gd name="connsiteY1" fmla="*/ 295275 h 295275"/>
              <a:gd name="connsiteX2" fmla="*/ 1885950 w 1885950"/>
              <a:gd name="connsiteY2" fmla="*/ 180975 h 295275"/>
              <a:gd name="connsiteX3" fmla="*/ 1409700 w 1885950"/>
              <a:gd name="connsiteY3" fmla="*/ 0 h 295275"/>
              <a:gd name="connsiteX4" fmla="*/ 0 w 1885950"/>
              <a:gd name="connsiteY4" fmla="*/ 147638 h 295275"/>
              <a:gd name="connsiteX0" fmla="*/ 0 w 1885950"/>
              <a:gd name="connsiteY0" fmla="*/ 147638 h 330200"/>
              <a:gd name="connsiteX1" fmla="*/ 722312 w 1885950"/>
              <a:gd name="connsiteY1" fmla="*/ 330200 h 330200"/>
              <a:gd name="connsiteX2" fmla="*/ 1885950 w 1885950"/>
              <a:gd name="connsiteY2" fmla="*/ 180975 h 330200"/>
              <a:gd name="connsiteX3" fmla="*/ 1409700 w 1885950"/>
              <a:gd name="connsiteY3" fmla="*/ 0 h 330200"/>
              <a:gd name="connsiteX4" fmla="*/ 0 w 1885950"/>
              <a:gd name="connsiteY4" fmla="*/ 147638 h 330200"/>
              <a:gd name="connsiteX0" fmla="*/ 0 w 1651000"/>
              <a:gd name="connsiteY0" fmla="*/ 188913 h 330200"/>
              <a:gd name="connsiteX1" fmla="*/ 487362 w 1651000"/>
              <a:gd name="connsiteY1" fmla="*/ 330200 h 330200"/>
              <a:gd name="connsiteX2" fmla="*/ 1651000 w 1651000"/>
              <a:gd name="connsiteY2" fmla="*/ 180975 h 330200"/>
              <a:gd name="connsiteX3" fmla="*/ 1174750 w 1651000"/>
              <a:gd name="connsiteY3" fmla="*/ 0 h 330200"/>
              <a:gd name="connsiteX4" fmla="*/ 0 w 1651000"/>
              <a:gd name="connsiteY4" fmla="*/ 188913 h 330200"/>
              <a:gd name="connsiteX0" fmla="*/ 0 w 1682750"/>
              <a:gd name="connsiteY0" fmla="*/ 147638 h 330200"/>
              <a:gd name="connsiteX1" fmla="*/ 519112 w 1682750"/>
              <a:gd name="connsiteY1" fmla="*/ 330200 h 330200"/>
              <a:gd name="connsiteX2" fmla="*/ 1682750 w 1682750"/>
              <a:gd name="connsiteY2" fmla="*/ 180975 h 330200"/>
              <a:gd name="connsiteX3" fmla="*/ 1206500 w 1682750"/>
              <a:gd name="connsiteY3" fmla="*/ 0 h 330200"/>
              <a:gd name="connsiteX4" fmla="*/ 0 w 1682750"/>
              <a:gd name="connsiteY4" fmla="*/ 147638 h 330200"/>
              <a:gd name="connsiteX0" fmla="*/ 0 w 1422400"/>
              <a:gd name="connsiteY0" fmla="*/ 147638 h 330200"/>
              <a:gd name="connsiteX1" fmla="*/ 519112 w 1422400"/>
              <a:gd name="connsiteY1" fmla="*/ 330200 h 330200"/>
              <a:gd name="connsiteX2" fmla="*/ 1422400 w 1422400"/>
              <a:gd name="connsiteY2" fmla="*/ 180975 h 330200"/>
              <a:gd name="connsiteX3" fmla="*/ 1206500 w 1422400"/>
              <a:gd name="connsiteY3" fmla="*/ 0 h 330200"/>
              <a:gd name="connsiteX4" fmla="*/ 0 w 1422400"/>
              <a:gd name="connsiteY4" fmla="*/ 147638 h 330200"/>
              <a:gd name="connsiteX0" fmla="*/ 0 w 1501775"/>
              <a:gd name="connsiteY0" fmla="*/ 147638 h 330200"/>
              <a:gd name="connsiteX1" fmla="*/ 519112 w 1501775"/>
              <a:gd name="connsiteY1" fmla="*/ 330200 h 330200"/>
              <a:gd name="connsiteX2" fmla="*/ 1501775 w 1501775"/>
              <a:gd name="connsiteY2" fmla="*/ 187325 h 330200"/>
              <a:gd name="connsiteX3" fmla="*/ 1206500 w 1501775"/>
              <a:gd name="connsiteY3" fmla="*/ 0 h 330200"/>
              <a:gd name="connsiteX4" fmla="*/ 0 w 1501775"/>
              <a:gd name="connsiteY4" fmla="*/ 147638 h 330200"/>
              <a:gd name="connsiteX0" fmla="*/ 0 w 1501775"/>
              <a:gd name="connsiteY0" fmla="*/ 74613 h 257175"/>
              <a:gd name="connsiteX1" fmla="*/ 519112 w 1501775"/>
              <a:gd name="connsiteY1" fmla="*/ 257175 h 257175"/>
              <a:gd name="connsiteX2" fmla="*/ 1501775 w 1501775"/>
              <a:gd name="connsiteY2" fmla="*/ 114300 h 257175"/>
              <a:gd name="connsiteX3" fmla="*/ 1003300 w 1501775"/>
              <a:gd name="connsiteY3" fmla="*/ 0 h 257175"/>
              <a:gd name="connsiteX4" fmla="*/ 0 w 1501775"/>
              <a:gd name="connsiteY4" fmla="*/ 74613 h 257175"/>
              <a:gd name="connsiteX0" fmla="*/ 0 w 1501775"/>
              <a:gd name="connsiteY0" fmla="*/ 74613 h 187325"/>
              <a:gd name="connsiteX1" fmla="*/ 452437 w 1501775"/>
              <a:gd name="connsiteY1" fmla="*/ 187325 h 187325"/>
              <a:gd name="connsiteX2" fmla="*/ 1501775 w 1501775"/>
              <a:gd name="connsiteY2" fmla="*/ 114300 h 187325"/>
              <a:gd name="connsiteX3" fmla="*/ 1003300 w 1501775"/>
              <a:gd name="connsiteY3" fmla="*/ 0 h 187325"/>
              <a:gd name="connsiteX4" fmla="*/ 0 w 1501775"/>
              <a:gd name="connsiteY4" fmla="*/ 74613 h 187325"/>
              <a:gd name="connsiteX0" fmla="*/ 0 w 1501775"/>
              <a:gd name="connsiteY0" fmla="*/ 74613 h 238125"/>
              <a:gd name="connsiteX1" fmla="*/ 458787 w 1501775"/>
              <a:gd name="connsiteY1" fmla="*/ 238125 h 238125"/>
              <a:gd name="connsiteX2" fmla="*/ 1501775 w 1501775"/>
              <a:gd name="connsiteY2" fmla="*/ 114300 h 238125"/>
              <a:gd name="connsiteX3" fmla="*/ 1003300 w 1501775"/>
              <a:gd name="connsiteY3" fmla="*/ 0 h 238125"/>
              <a:gd name="connsiteX4" fmla="*/ 0 w 1501775"/>
              <a:gd name="connsiteY4" fmla="*/ 74613 h 238125"/>
              <a:gd name="connsiteX0" fmla="*/ 0 w 1355725"/>
              <a:gd name="connsiteY0" fmla="*/ 93663 h 238125"/>
              <a:gd name="connsiteX1" fmla="*/ 312737 w 1355725"/>
              <a:gd name="connsiteY1" fmla="*/ 238125 h 238125"/>
              <a:gd name="connsiteX2" fmla="*/ 1355725 w 1355725"/>
              <a:gd name="connsiteY2" fmla="*/ 114300 h 238125"/>
              <a:gd name="connsiteX3" fmla="*/ 857250 w 1355725"/>
              <a:gd name="connsiteY3" fmla="*/ 0 h 238125"/>
              <a:gd name="connsiteX4" fmla="*/ 0 w 1355725"/>
              <a:gd name="connsiteY4" fmla="*/ 93663 h 238125"/>
              <a:gd name="connsiteX0" fmla="*/ 0 w 1435100"/>
              <a:gd name="connsiteY0" fmla="*/ 96838 h 238125"/>
              <a:gd name="connsiteX1" fmla="*/ 392112 w 1435100"/>
              <a:gd name="connsiteY1" fmla="*/ 238125 h 238125"/>
              <a:gd name="connsiteX2" fmla="*/ 1435100 w 1435100"/>
              <a:gd name="connsiteY2" fmla="*/ 114300 h 238125"/>
              <a:gd name="connsiteX3" fmla="*/ 936625 w 1435100"/>
              <a:gd name="connsiteY3" fmla="*/ 0 h 238125"/>
              <a:gd name="connsiteX4" fmla="*/ 0 w 1435100"/>
              <a:gd name="connsiteY4" fmla="*/ 96838 h 238125"/>
              <a:gd name="connsiteX0" fmla="*/ 0 w 1114425"/>
              <a:gd name="connsiteY0" fmla="*/ 96838 h 238125"/>
              <a:gd name="connsiteX1" fmla="*/ 392112 w 1114425"/>
              <a:gd name="connsiteY1" fmla="*/ 238125 h 238125"/>
              <a:gd name="connsiteX2" fmla="*/ 1114425 w 1114425"/>
              <a:gd name="connsiteY2" fmla="*/ 142875 h 238125"/>
              <a:gd name="connsiteX3" fmla="*/ 936625 w 1114425"/>
              <a:gd name="connsiteY3" fmla="*/ 0 h 238125"/>
              <a:gd name="connsiteX4" fmla="*/ 0 w 1114425"/>
              <a:gd name="connsiteY4" fmla="*/ 96838 h 238125"/>
              <a:gd name="connsiteX0" fmla="*/ 0 w 1114425"/>
              <a:gd name="connsiteY0" fmla="*/ 52388 h 193675"/>
              <a:gd name="connsiteX1" fmla="*/ 392112 w 1114425"/>
              <a:gd name="connsiteY1" fmla="*/ 193675 h 193675"/>
              <a:gd name="connsiteX2" fmla="*/ 1114425 w 1114425"/>
              <a:gd name="connsiteY2" fmla="*/ 98425 h 193675"/>
              <a:gd name="connsiteX3" fmla="*/ 784225 w 1114425"/>
              <a:gd name="connsiteY3" fmla="*/ 0 h 193675"/>
              <a:gd name="connsiteX4" fmla="*/ 0 w 1114425"/>
              <a:gd name="connsiteY4" fmla="*/ 52388 h 193675"/>
              <a:gd name="connsiteX0" fmla="*/ 0 w 1114425"/>
              <a:gd name="connsiteY0" fmla="*/ 71438 h 212725"/>
              <a:gd name="connsiteX1" fmla="*/ 392112 w 1114425"/>
              <a:gd name="connsiteY1" fmla="*/ 212725 h 212725"/>
              <a:gd name="connsiteX2" fmla="*/ 1114425 w 1114425"/>
              <a:gd name="connsiteY2" fmla="*/ 117475 h 212725"/>
              <a:gd name="connsiteX3" fmla="*/ 781050 w 1114425"/>
              <a:gd name="connsiteY3" fmla="*/ 0 h 212725"/>
              <a:gd name="connsiteX4" fmla="*/ 0 w 1114425"/>
              <a:gd name="connsiteY4" fmla="*/ 71438 h 212725"/>
              <a:gd name="connsiteX0" fmla="*/ 0 w 1114425"/>
              <a:gd name="connsiteY0" fmla="*/ 71438 h 119857"/>
              <a:gd name="connsiteX1" fmla="*/ 432593 w 1114425"/>
              <a:gd name="connsiteY1" fmla="*/ 119857 h 119857"/>
              <a:gd name="connsiteX2" fmla="*/ 1114425 w 1114425"/>
              <a:gd name="connsiteY2" fmla="*/ 117475 h 119857"/>
              <a:gd name="connsiteX3" fmla="*/ 781050 w 1114425"/>
              <a:gd name="connsiteY3" fmla="*/ 0 h 119857"/>
              <a:gd name="connsiteX4" fmla="*/ 0 w 1114425"/>
              <a:gd name="connsiteY4" fmla="*/ 71438 h 119857"/>
              <a:gd name="connsiteX0" fmla="*/ 0 w 1114425"/>
              <a:gd name="connsiteY0" fmla="*/ 71438 h 153195"/>
              <a:gd name="connsiteX1" fmla="*/ 399256 w 1114425"/>
              <a:gd name="connsiteY1" fmla="*/ 153195 h 153195"/>
              <a:gd name="connsiteX2" fmla="*/ 1114425 w 1114425"/>
              <a:gd name="connsiteY2" fmla="*/ 117475 h 153195"/>
              <a:gd name="connsiteX3" fmla="*/ 781050 w 1114425"/>
              <a:gd name="connsiteY3" fmla="*/ 0 h 153195"/>
              <a:gd name="connsiteX4" fmla="*/ 0 w 1114425"/>
              <a:gd name="connsiteY4" fmla="*/ 71438 h 153195"/>
              <a:gd name="connsiteX0" fmla="*/ 0 w 871537"/>
              <a:gd name="connsiteY0" fmla="*/ 69057 h 153195"/>
              <a:gd name="connsiteX1" fmla="*/ 156368 w 871537"/>
              <a:gd name="connsiteY1" fmla="*/ 153195 h 153195"/>
              <a:gd name="connsiteX2" fmla="*/ 871537 w 871537"/>
              <a:gd name="connsiteY2" fmla="*/ 117475 h 153195"/>
              <a:gd name="connsiteX3" fmla="*/ 538162 w 871537"/>
              <a:gd name="connsiteY3" fmla="*/ 0 h 153195"/>
              <a:gd name="connsiteX4" fmla="*/ 0 w 871537"/>
              <a:gd name="connsiteY4" fmla="*/ 69057 h 153195"/>
              <a:gd name="connsiteX0" fmla="*/ 0 w 954881"/>
              <a:gd name="connsiteY0" fmla="*/ 54769 h 153195"/>
              <a:gd name="connsiteX1" fmla="*/ 239712 w 954881"/>
              <a:gd name="connsiteY1" fmla="*/ 153195 h 153195"/>
              <a:gd name="connsiteX2" fmla="*/ 954881 w 954881"/>
              <a:gd name="connsiteY2" fmla="*/ 117475 h 153195"/>
              <a:gd name="connsiteX3" fmla="*/ 621506 w 954881"/>
              <a:gd name="connsiteY3" fmla="*/ 0 h 153195"/>
              <a:gd name="connsiteX4" fmla="*/ 0 w 954881"/>
              <a:gd name="connsiteY4" fmla="*/ 54769 h 153195"/>
              <a:gd name="connsiteX0" fmla="*/ 0 w 769143"/>
              <a:gd name="connsiteY0" fmla="*/ 54769 h 153195"/>
              <a:gd name="connsiteX1" fmla="*/ 239712 w 769143"/>
              <a:gd name="connsiteY1" fmla="*/ 153195 h 153195"/>
              <a:gd name="connsiteX2" fmla="*/ 769143 w 769143"/>
              <a:gd name="connsiteY2" fmla="*/ 96043 h 153195"/>
              <a:gd name="connsiteX3" fmla="*/ 621506 w 769143"/>
              <a:gd name="connsiteY3" fmla="*/ 0 h 153195"/>
              <a:gd name="connsiteX4" fmla="*/ 0 w 769143"/>
              <a:gd name="connsiteY4" fmla="*/ 54769 h 153195"/>
              <a:gd name="connsiteX0" fmla="*/ 0 w 750093"/>
              <a:gd name="connsiteY0" fmla="*/ 54769 h 153195"/>
              <a:gd name="connsiteX1" fmla="*/ 239712 w 750093"/>
              <a:gd name="connsiteY1" fmla="*/ 153195 h 153195"/>
              <a:gd name="connsiteX2" fmla="*/ 750093 w 750093"/>
              <a:gd name="connsiteY2" fmla="*/ 88899 h 153195"/>
              <a:gd name="connsiteX3" fmla="*/ 621506 w 750093"/>
              <a:gd name="connsiteY3" fmla="*/ 0 h 153195"/>
              <a:gd name="connsiteX4" fmla="*/ 0 w 750093"/>
              <a:gd name="connsiteY4" fmla="*/ 54769 h 153195"/>
              <a:gd name="connsiteX0" fmla="*/ 0 w 740568"/>
              <a:gd name="connsiteY0" fmla="*/ 54769 h 153195"/>
              <a:gd name="connsiteX1" fmla="*/ 239712 w 740568"/>
              <a:gd name="connsiteY1" fmla="*/ 153195 h 153195"/>
              <a:gd name="connsiteX2" fmla="*/ 740568 w 740568"/>
              <a:gd name="connsiteY2" fmla="*/ 86518 h 153195"/>
              <a:gd name="connsiteX3" fmla="*/ 621506 w 740568"/>
              <a:gd name="connsiteY3" fmla="*/ 0 h 153195"/>
              <a:gd name="connsiteX4" fmla="*/ 0 w 740568"/>
              <a:gd name="connsiteY4" fmla="*/ 54769 h 153195"/>
              <a:gd name="connsiteX0" fmla="*/ 0 w 740568"/>
              <a:gd name="connsiteY0" fmla="*/ 38100 h 136526"/>
              <a:gd name="connsiteX1" fmla="*/ 239712 w 740568"/>
              <a:gd name="connsiteY1" fmla="*/ 136526 h 136526"/>
              <a:gd name="connsiteX2" fmla="*/ 740568 w 740568"/>
              <a:gd name="connsiteY2" fmla="*/ 69849 h 136526"/>
              <a:gd name="connsiteX3" fmla="*/ 535781 w 740568"/>
              <a:gd name="connsiteY3" fmla="*/ 0 h 136526"/>
              <a:gd name="connsiteX4" fmla="*/ 0 w 740568"/>
              <a:gd name="connsiteY4" fmla="*/ 38100 h 13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568" h="136526">
                <a:moveTo>
                  <a:pt x="0" y="38100"/>
                </a:moveTo>
                <a:lnTo>
                  <a:pt x="239712" y="136526"/>
                </a:lnTo>
                <a:lnTo>
                  <a:pt x="740568" y="69849"/>
                </a:lnTo>
                <a:lnTo>
                  <a:pt x="535781" y="0"/>
                </a:lnTo>
                <a:lnTo>
                  <a:pt x="0" y="38100"/>
                </a:lnTo>
                <a:close/>
              </a:path>
            </a:pathLst>
          </a:custGeom>
          <a:solidFill>
            <a:srgbClr val="859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/>
        </p:nvSpPr>
        <p:spPr>
          <a:xfrm>
            <a:off x="6176468" y="2611091"/>
            <a:ext cx="702469" cy="461963"/>
          </a:xfrm>
          <a:custGeom>
            <a:avLst/>
            <a:gdLst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33338 w 1709738"/>
              <a:gd name="connsiteY3" fmla="*/ 223838 h 633413"/>
              <a:gd name="connsiteX4" fmla="*/ 1514475 w 1709738"/>
              <a:gd name="connsiteY4" fmla="*/ 0 h 633413"/>
              <a:gd name="connsiteX0" fmla="*/ 1514475 w 1709738"/>
              <a:gd name="connsiteY0" fmla="*/ 0 h 633413"/>
              <a:gd name="connsiteX1" fmla="*/ 1709738 w 1709738"/>
              <a:gd name="connsiteY1" fmla="*/ 338138 h 633413"/>
              <a:gd name="connsiteX2" fmla="*/ 0 w 1709738"/>
              <a:gd name="connsiteY2" fmla="*/ 633413 h 633413"/>
              <a:gd name="connsiteX3" fmla="*/ 66675 w 1709738"/>
              <a:gd name="connsiteY3" fmla="*/ 166688 h 633413"/>
              <a:gd name="connsiteX4" fmla="*/ 1514475 w 1709738"/>
              <a:gd name="connsiteY4" fmla="*/ 0 h 633413"/>
              <a:gd name="connsiteX0" fmla="*/ 1281112 w 1709738"/>
              <a:gd name="connsiteY0" fmla="*/ 0 h 661988"/>
              <a:gd name="connsiteX1" fmla="*/ 1709738 w 1709738"/>
              <a:gd name="connsiteY1" fmla="*/ 366713 h 661988"/>
              <a:gd name="connsiteX2" fmla="*/ 0 w 1709738"/>
              <a:gd name="connsiteY2" fmla="*/ 661988 h 661988"/>
              <a:gd name="connsiteX3" fmla="*/ 66675 w 1709738"/>
              <a:gd name="connsiteY3" fmla="*/ 195263 h 661988"/>
              <a:gd name="connsiteX4" fmla="*/ 1281112 w 1709738"/>
              <a:gd name="connsiteY4" fmla="*/ 0 h 661988"/>
              <a:gd name="connsiteX0" fmla="*/ 1281112 w 1281112"/>
              <a:gd name="connsiteY0" fmla="*/ 0 h 661988"/>
              <a:gd name="connsiteX1" fmla="*/ 1276351 w 1281112"/>
              <a:gd name="connsiteY1" fmla="*/ 323850 h 661988"/>
              <a:gd name="connsiteX2" fmla="*/ 0 w 1281112"/>
              <a:gd name="connsiteY2" fmla="*/ 661988 h 661988"/>
              <a:gd name="connsiteX3" fmla="*/ 66675 w 1281112"/>
              <a:gd name="connsiteY3" fmla="*/ 195263 h 661988"/>
              <a:gd name="connsiteX4" fmla="*/ 1281112 w 1281112"/>
              <a:gd name="connsiteY4" fmla="*/ 0 h 661988"/>
              <a:gd name="connsiteX0" fmla="*/ 1281112 w 1485901"/>
              <a:gd name="connsiteY0" fmla="*/ 0 h 661988"/>
              <a:gd name="connsiteX1" fmla="*/ 1485901 w 1485901"/>
              <a:gd name="connsiteY1" fmla="*/ 347663 h 661988"/>
              <a:gd name="connsiteX2" fmla="*/ 0 w 1485901"/>
              <a:gd name="connsiteY2" fmla="*/ 661988 h 661988"/>
              <a:gd name="connsiteX3" fmla="*/ 66675 w 1485901"/>
              <a:gd name="connsiteY3" fmla="*/ 195263 h 661988"/>
              <a:gd name="connsiteX4" fmla="*/ 1281112 w 1485901"/>
              <a:gd name="connsiteY4" fmla="*/ 0 h 661988"/>
              <a:gd name="connsiteX0" fmla="*/ 1266824 w 1471613"/>
              <a:gd name="connsiteY0" fmla="*/ 0 h 600076"/>
              <a:gd name="connsiteX1" fmla="*/ 1471613 w 1471613"/>
              <a:gd name="connsiteY1" fmla="*/ 347663 h 600076"/>
              <a:gd name="connsiteX2" fmla="*/ 0 w 1471613"/>
              <a:gd name="connsiteY2" fmla="*/ 600076 h 600076"/>
              <a:gd name="connsiteX3" fmla="*/ 52387 w 1471613"/>
              <a:gd name="connsiteY3" fmla="*/ 195263 h 600076"/>
              <a:gd name="connsiteX4" fmla="*/ 1266824 w 1471613"/>
              <a:gd name="connsiteY4" fmla="*/ 0 h 600076"/>
              <a:gd name="connsiteX0" fmla="*/ 1262061 w 1466850"/>
              <a:gd name="connsiteY0" fmla="*/ 0 h 595313"/>
              <a:gd name="connsiteX1" fmla="*/ 1466850 w 1466850"/>
              <a:gd name="connsiteY1" fmla="*/ 34766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262061 w 1466850"/>
              <a:gd name="connsiteY0" fmla="*/ 0 h 595313"/>
              <a:gd name="connsiteX1" fmla="*/ 1466850 w 1466850"/>
              <a:gd name="connsiteY1" fmla="*/ 366713 h 595313"/>
              <a:gd name="connsiteX2" fmla="*/ 0 w 1466850"/>
              <a:gd name="connsiteY2" fmla="*/ 595313 h 595313"/>
              <a:gd name="connsiteX3" fmla="*/ 47624 w 1466850"/>
              <a:gd name="connsiteY3" fmla="*/ 195263 h 595313"/>
              <a:gd name="connsiteX4" fmla="*/ 1262061 w 1466850"/>
              <a:gd name="connsiteY4" fmla="*/ 0 h 595313"/>
              <a:gd name="connsiteX0" fmla="*/ 1020761 w 1466850"/>
              <a:gd name="connsiteY0" fmla="*/ 0 h 554038"/>
              <a:gd name="connsiteX1" fmla="*/ 1466850 w 1466850"/>
              <a:gd name="connsiteY1" fmla="*/ 325438 h 554038"/>
              <a:gd name="connsiteX2" fmla="*/ 0 w 1466850"/>
              <a:gd name="connsiteY2" fmla="*/ 554038 h 554038"/>
              <a:gd name="connsiteX3" fmla="*/ 47624 w 1466850"/>
              <a:gd name="connsiteY3" fmla="*/ 153988 h 554038"/>
              <a:gd name="connsiteX4" fmla="*/ 1020761 w 1466850"/>
              <a:gd name="connsiteY4" fmla="*/ 0 h 554038"/>
              <a:gd name="connsiteX0" fmla="*/ 1020761 w 1146175"/>
              <a:gd name="connsiteY0" fmla="*/ 0 h 554038"/>
              <a:gd name="connsiteX1" fmla="*/ 1146175 w 1146175"/>
              <a:gd name="connsiteY1" fmla="*/ 328613 h 554038"/>
              <a:gd name="connsiteX2" fmla="*/ 0 w 1146175"/>
              <a:gd name="connsiteY2" fmla="*/ 554038 h 554038"/>
              <a:gd name="connsiteX3" fmla="*/ 47624 w 1146175"/>
              <a:gd name="connsiteY3" fmla="*/ 153988 h 554038"/>
              <a:gd name="connsiteX4" fmla="*/ 1020761 w 114617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47624 w 1177925"/>
              <a:gd name="connsiteY3" fmla="*/ 153988 h 554038"/>
              <a:gd name="connsiteX4" fmla="*/ 1020761 w 1177925"/>
              <a:gd name="connsiteY4" fmla="*/ 0 h 554038"/>
              <a:gd name="connsiteX0" fmla="*/ 1020761 w 1177925"/>
              <a:gd name="connsiteY0" fmla="*/ 0 h 554038"/>
              <a:gd name="connsiteX1" fmla="*/ 1177925 w 1177925"/>
              <a:gd name="connsiteY1" fmla="*/ 363538 h 554038"/>
              <a:gd name="connsiteX2" fmla="*/ 0 w 1177925"/>
              <a:gd name="connsiteY2" fmla="*/ 554038 h 554038"/>
              <a:gd name="connsiteX3" fmla="*/ 38099 w 1177925"/>
              <a:gd name="connsiteY3" fmla="*/ 147638 h 554038"/>
              <a:gd name="connsiteX4" fmla="*/ 1020761 w 1177925"/>
              <a:gd name="connsiteY4" fmla="*/ 0 h 554038"/>
              <a:gd name="connsiteX0" fmla="*/ 1027111 w 1184275"/>
              <a:gd name="connsiteY0" fmla="*/ 0 h 544513"/>
              <a:gd name="connsiteX1" fmla="*/ 1184275 w 1184275"/>
              <a:gd name="connsiteY1" fmla="*/ 363538 h 544513"/>
              <a:gd name="connsiteX2" fmla="*/ 0 w 1184275"/>
              <a:gd name="connsiteY2" fmla="*/ 544513 h 544513"/>
              <a:gd name="connsiteX3" fmla="*/ 44449 w 1184275"/>
              <a:gd name="connsiteY3" fmla="*/ 147638 h 544513"/>
              <a:gd name="connsiteX4" fmla="*/ 1027111 w 1184275"/>
              <a:gd name="connsiteY4" fmla="*/ 0 h 544513"/>
              <a:gd name="connsiteX0" fmla="*/ 754061 w 1184275"/>
              <a:gd name="connsiteY0" fmla="*/ 0 h 481013"/>
              <a:gd name="connsiteX1" fmla="*/ 1184275 w 1184275"/>
              <a:gd name="connsiteY1" fmla="*/ 300038 h 481013"/>
              <a:gd name="connsiteX2" fmla="*/ 0 w 1184275"/>
              <a:gd name="connsiteY2" fmla="*/ 481013 h 481013"/>
              <a:gd name="connsiteX3" fmla="*/ 44449 w 1184275"/>
              <a:gd name="connsiteY3" fmla="*/ 84138 h 481013"/>
              <a:gd name="connsiteX4" fmla="*/ 754061 w 1184275"/>
              <a:gd name="connsiteY4" fmla="*/ 0 h 481013"/>
              <a:gd name="connsiteX0" fmla="*/ 773111 w 1184275"/>
              <a:gd name="connsiteY0" fmla="*/ 0 h 500063"/>
              <a:gd name="connsiteX1" fmla="*/ 1184275 w 1184275"/>
              <a:gd name="connsiteY1" fmla="*/ 319088 h 500063"/>
              <a:gd name="connsiteX2" fmla="*/ 0 w 1184275"/>
              <a:gd name="connsiteY2" fmla="*/ 500063 h 500063"/>
              <a:gd name="connsiteX3" fmla="*/ 44449 w 1184275"/>
              <a:gd name="connsiteY3" fmla="*/ 103188 h 500063"/>
              <a:gd name="connsiteX4" fmla="*/ 773111 w 1184275"/>
              <a:gd name="connsiteY4" fmla="*/ 0 h 500063"/>
              <a:gd name="connsiteX0" fmla="*/ 773111 w 873125"/>
              <a:gd name="connsiteY0" fmla="*/ 0 h 500063"/>
              <a:gd name="connsiteX1" fmla="*/ 873125 w 873125"/>
              <a:gd name="connsiteY1" fmla="*/ 293688 h 500063"/>
              <a:gd name="connsiteX2" fmla="*/ 0 w 873125"/>
              <a:gd name="connsiteY2" fmla="*/ 500063 h 500063"/>
              <a:gd name="connsiteX3" fmla="*/ 44449 w 873125"/>
              <a:gd name="connsiteY3" fmla="*/ 103188 h 500063"/>
              <a:gd name="connsiteX4" fmla="*/ 773111 w 87312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44449 w 942975"/>
              <a:gd name="connsiteY3" fmla="*/ 103188 h 500063"/>
              <a:gd name="connsiteX4" fmla="*/ 773111 w 94297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44449 w 942975"/>
              <a:gd name="connsiteY3" fmla="*/ 109538 h 500063"/>
              <a:gd name="connsiteX4" fmla="*/ 773111 w 94297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180180 w 942975"/>
              <a:gd name="connsiteY3" fmla="*/ 147638 h 500063"/>
              <a:gd name="connsiteX4" fmla="*/ 773111 w 942975"/>
              <a:gd name="connsiteY4" fmla="*/ 0 h 500063"/>
              <a:gd name="connsiteX0" fmla="*/ 773111 w 942975"/>
              <a:gd name="connsiteY0" fmla="*/ 0 h 500063"/>
              <a:gd name="connsiteX1" fmla="*/ 942975 w 942975"/>
              <a:gd name="connsiteY1" fmla="*/ 357188 h 500063"/>
              <a:gd name="connsiteX2" fmla="*/ 0 w 942975"/>
              <a:gd name="connsiteY2" fmla="*/ 500063 h 500063"/>
              <a:gd name="connsiteX3" fmla="*/ 108742 w 942975"/>
              <a:gd name="connsiteY3" fmla="*/ 114300 h 500063"/>
              <a:gd name="connsiteX4" fmla="*/ 773111 w 942975"/>
              <a:gd name="connsiteY4" fmla="*/ 0 h 500063"/>
              <a:gd name="connsiteX0" fmla="*/ 706436 w 876300"/>
              <a:gd name="connsiteY0" fmla="*/ 0 h 500063"/>
              <a:gd name="connsiteX1" fmla="*/ 876300 w 876300"/>
              <a:gd name="connsiteY1" fmla="*/ 357188 h 500063"/>
              <a:gd name="connsiteX2" fmla="*/ 0 w 876300"/>
              <a:gd name="connsiteY2" fmla="*/ 500063 h 500063"/>
              <a:gd name="connsiteX3" fmla="*/ 42067 w 876300"/>
              <a:gd name="connsiteY3" fmla="*/ 114300 h 500063"/>
              <a:gd name="connsiteX4" fmla="*/ 706436 w 876300"/>
              <a:gd name="connsiteY4" fmla="*/ 0 h 500063"/>
              <a:gd name="connsiteX0" fmla="*/ 513555 w 876300"/>
              <a:gd name="connsiteY0" fmla="*/ 0 h 419100"/>
              <a:gd name="connsiteX1" fmla="*/ 876300 w 876300"/>
              <a:gd name="connsiteY1" fmla="*/ 276225 h 419100"/>
              <a:gd name="connsiteX2" fmla="*/ 0 w 876300"/>
              <a:gd name="connsiteY2" fmla="*/ 419100 h 419100"/>
              <a:gd name="connsiteX3" fmla="*/ 42067 w 876300"/>
              <a:gd name="connsiteY3" fmla="*/ 33337 h 419100"/>
              <a:gd name="connsiteX4" fmla="*/ 513555 w 876300"/>
              <a:gd name="connsiteY4" fmla="*/ 0 h 419100"/>
              <a:gd name="connsiteX0" fmla="*/ 527842 w 876300"/>
              <a:gd name="connsiteY0" fmla="*/ 0 h 461963"/>
              <a:gd name="connsiteX1" fmla="*/ 876300 w 876300"/>
              <a:gd name="connsiteY1" fmla="*/ 319088 h 461963"/>
              <a:gd name="connsiteX2" fmla="*/ 0 w 876300"/>
              <a:gd name="connsiteY2" fmla="*/ 461963 h 461963"/>
              <a:gd name="connsiteX3" fmla="*/ 42067 w 876300"/>
              <a:gd name="connsiteY3" fmla="*/ 76200 h 461963"/>
              <a:gd name="connsiteX4" fmla="*/ 527842 w 876300"/>
              <a:gd name="connsiteY4" fmla="*/ 0 h 461963"/>
              <a:gd name="connsiteX0" fmla="*/ 527842 w 688181"/>
              <a:gd name="connsiteY0" fmla="*/ 0 h 461963"/>
              <a:gd name="connsiteX1" fmla="*/ 688181 w 688181"/>
              <a:gd name="connsiteY1" fmla="*/ 350044 h 461963"/>
              <a:gd name="connsiteX2" fmla="*/ 0 w 688181"/>
              <a:gd name="connsiteY2" fmla="*/ 461963 h 461963"/>
              <a:gd name="connsiteX3" fmla="*/ 42067 w 688181"/>
              <a:gd name="connsiteY3" fmla="*/ 76200 h 461963"/>
              <a:gd name="connsiteX4" fmla="*/ 527842 w 688181"/>
              <a:gd name="connsiteY4" fmla="*/ 0 h 461963"/>
              <a:gd name="connsiteX0" fmla="*/ 527842 w 702469"/>
              <a:gd name="connsiteY0" fmla="*/ 0 h 461963"/>
              <a:gd name="connsiteX1" fmla="*/ 702469 w 702469"/>
              <a:gd name="connsiteY1" fmla="*/ 350044 h 461963"/>
              <a:gd name="connsiteX2" fmla="*/ 0 w 702469"/>
              <a:gd name="connsiteY2" fmla="*/ 461963 h 461963"/>
              <a:gd name="connsiteX3" fmla="*/ 42067 w 702469"/>
              <a:gd name="connsiteY3" fmla="*/ 76200 h 461963"/>
              <a:gd name="connsiteX4" fmla="*/ 527842 w 702469"/>
              <a:gd name="connsiteY4" fmla="*/ 0 h 461963"/>
              <a:gd name="connsiteX0" fmla="*/ 527842 w 702469"/>
              <a:gd name="connsiteY0" fmla="*/ 0 h 461963"/>
              <a:gd name="connsiteX1" fmla="*/ 702469 w 702469"/>
              <a:gd name="connsiteY1" fmla="*/ 350044 h 461963"/>
              <a:gd name="connsiteX2" fmla="*/ 0 w 702469"/>
              <a:gd name="connsiteY2" fmla="*/ 461963 h 461963"/>
              <a:gd name="connsiteX3" fmla="*/ 38892 w 702469"/>
              <a:gd name="connsiteY3" fmla="*/ 85725 h 461963"/>
              <a:gd name="connsiteX4" fmla="*/ 527842 w 702469"/>
              <a:gd name="connsiteY4" fmla="*/ 0 h 461963"/>
              <a:gd name="connsiteX0" fmla="*/ 527842 w 702469"/>
              <a:gd name="connsiteY0" fmla="*/ 0 h 461963"/>
              <a:gd name="connsiteX1" fmla="*/ 702469 w 702469"/>
              <a:gd name="connsiteY1" fmla="*/ 350044 h 461963"/>
              <a:gd name="connsiteX2" fmla="*/ 0 w 702469"/>
              <a:gd name="connsiteY2" fmla="*/ 461963 h 461963"/>
              <a:gd name="connsiteX3" fmla="*/ 42067 w 702469"/>
              <a:gd name="connsiteY3" fmla="*/ 76200 h 461963"/>
              <a:gd name="connsiteX4" fmla="*/ 527842 w 702469"/>
              <a:gd name="connsiteY4" fmla="*/ 0 h 461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2469" h="461963">
                <a:moveTo>
                  <a:pt x="527842" y="0"/>
                </a:moveTo>
                <a:lnTo>
                  <a:pt x="702469" y="350044"/>
                </a:lnTo>
                <a:lnTo>
                  <a:pt x="0" y="461963"/>
                </a:lnTo>
                <a:lnTo>
                  <a:pt x="42067" y="76200"/>
                </a:lnTo>
                <a:lnTo>
                  <a:pt x="527842" y="0"/>
                </a:lnTo>
                <a:close/>
              </a:path>
            </a:pathLst>
          </a:custGeom>
          <a:solidFill>
            <a:srgbClr val="9BC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984950" y="1923678"/>
            <a:ext cx="346869" cy="670717"/>
          </a:xfrm>
          <a:custGeom>
            <a:avLst/>
            <a:gdLst>
              <a:gd name="connsiteX0" fmla="*/ 0 w 473075"/>
              <a:gd name="connsiteY0" fmla="*/ 815975 h 952500"/>
              <a:gd name="connsiteX1" fmla="*/ 381000 w 473075"/>
              <a:gd name="connsiteY1" fmla="*/ 952500 h 952500"/>
              <a:gd name="connsiteX2" fmla="*/ 473075 w 473075"/>
              <a:gd name="connsiteY2" fmla="*/ 0 h 952500"/>
              <a:gd name="connsiteX3" fmla="*/ 0 w 473075"/>
              <a:gd name="connsiteY3" fmla="*/ 815975 h 952500"/>
              <a:gd name="connsiteX0" fmla="*/ 0 w 381000"/>
              <a:gd name="connsiteY0" fmla="*/ 556419 h 692944"/>
              <a:gd name="connsiteX1" fmla="*/ 381000 w 381000"/>
              <a:gd name="connsiteY1" fmla="*/ 692944 h 692944"/>
              <a:gd name="connsiteX2" fmla="*/ 313531 w 381000"/>
              <a:gd name="connsiteY2" fmla="*/ 0 h 692944"/>
              <a:gd name="connsiteX3" fmla="*/ 0 w 381000"/>
              <a:gd name="connsiteY3" fmla="*/ 556419 h 692944"/>
              <a:gd name="connsiteX0" fmla="*/ 0 w 381000"/>
              <a:gd name="connsiteY0" fmla="*/ 582613 h 692944"/>
              <a:gd name="connsiteX1" fmla="*/ 381000 w 381000"/>
              <a:gd name="connsiteY1" fmla="*/ 692944 h 692944"/>
              <a:gd name="connsiteX2" fmla="*/ 313531 w 381000"/>
              <a:gd name="connsiteY2" fmla="*/ 0 h 692944"/>
              <a:gd name="connsiteX3" fmla="*/ 0 w 381000"/>
              <a:gd name="connsiteY3" fmla="*/ 582613 h 692944"/>
              <a:gd name="connsiteX0" fmla="*/ 0 w 313531"/>
              <a:gd name="connsiteY0" fmla="*/ 582613 h 659606"/>
              <a:gd name="connsiteX1" fmla="*/ 264318 w 313531"/>
              <a:gd name="connsiteY1" fmla="*/ 659606 h 659606"/>
              <a:gd name="connsiteX2" fmla="*/ 313531 w 313531"/>
              <a:gd name="connsiteY2" fmla="*/ 0 h 659606"/>
              <a:gd name="connsiteX3" fmla="*/ 0 w 313531"/>
              <a:gd name="connsiteY3" fmla="*/ 582613 h 659606"/>
              <a:gd name="connsiteX0" fmla="*/ 0 w 313531"/>
              <a:gd name="connsiteY0" fmla="*/ 582613 h 654843"/>
              <a:gd name="connsiteX1" fmla="*/ 261937 w 313531"/>
              <a:gd name="connsiteY1" fmla="*/ 654843 h 654843"/>
              <a:gd name="connsiteX2" fmla="*/ 313531 w 313531"/>
              <a:gd name="connsiteY2" fmla="*/ 0 h 654843"/>
              <a:gd name="connsiteX3" fmla="*/ 0 w 313531"/>
              <a:gd name="connsiteY3" fmla="*/ 582613 h 654843"/>
              <a:gd name="connsiteX0" fmla="*/ 0 w 338931"/>
              <a:gd name="connsiteY0" fmla="*/ 550863 h 623093"/>
              <a:gd name="connsiteX1" fmla="*/ 261937 w 338931"/>
              <a:gd name="connsiteY1" fmla="*/ 623093 h 623093"/>
              <a:gd name="connsiteX2" fmla="*/ 338931 w 338931"/>
              <a:gd name="connsiteY2" fmla="*/ 0 h 623093"/>
              <a:gd name="connsiteX3" fmla="*/ 0 w 338931"/>
              <a:gd name="connsiteY3" fmla="*/ 550863 h 623093"/>
              <a:gd name="connsiteX0" fmla="*/ 0 w 323056"/>
              <a:gd name="connsiteY0" fmla="*/ 550863 h 623093"/>
              <a:gd name="connsiteX1" fmla="*/ 246062 w 323056"/>
              <a:gd name="connsiteY1" fmla="*/ 623093 h 623093"/>
              <a:gd name="connsiteX2" fmla="*/ 323056 w 323056"/>
              <a:gd name="connsiteY2" fmla="*/ 0 h 623093"/>
              <a:gd name="connsiteX3" fmla="*/ 0 w 323056"/>
              <a:gd name="connsiteY3" fmla="*/ 550863 h 623093"/>
              <a:gd name="connsiteX0" fmla="*/ 0 w 361156"/>
              <a:gd name="connsiteY0" fmla="*/ 484188 h 556418"/>
              <a:gd name="connsiteX1" fmla="*/ 246062 w 361156"/>
              <a:gd name="connsiteY1" fmla="*/ 556418 h 556418"/>
              <a:gd name="connsiteX2" fmla="*/ 361156 w 361156"/>
              <a:gd name="connsiteY2" fmla="*/ 0 h 556418"/>
              <a:gd name="connsiteX3" fmla="*/ 0 w 361156"/>
              <a:gd name="connsiteY3" fmla="*/ 484188 h 556418"/>
              <a:gd name="connsiteX0" fmla="*/ 0 w 373062"/>
              <a:gd name="connsiteY0" fmla="*/ 574675 h 646905"/>
              <a:gd name="connsiteX1" fmla="*/ 246062 w 373062"/>
              <a:gd name="connsiteY1" fmla="*/ 646905 h 646905"/>
              <a:gd name="connsiteX2" fmla="*/ 373062 w 373062"/>
              <a:gd name="connsiteY2" fmla="*/ 0 h 646905"/>
              <a:gd name="connsiteX3" fmla="*/ 0 w 373062"/>
              <a:gd name="connsiteY3" fmla="*/ 574675 h 646905"/>
              <a:gd name="connsiteX0" fmla="*/ 0 w 375444"/>
              <a:gd name="connsiteY0" fmla="*/ 581818 h 654048"/>
              <a:gd name="connsiteX1" fmla="*/ 246062 w 375444"/>
              <a:gd name="connsiteY1" fmla="*/ 654048 h 654048"/>
              <a:gd name="connsiteX2" fmla="*/ 375444 w 375444"/>
              <a:gd name="connsiteY2" fmla="*/ 0 h 654048"/>
              <a:gd name="connsiteX3" fmla="*/ 0 w 375444"/>
              <a:gd name="connsiteY3" fmla="*/ 581818 h 654048"/>
              <a:gd name="connsiteX0" fmla="*/ 0 w 356394"/>
              <a:gd name="connsiteY0" fmla="*/ 596106 h 668336"/>
              <a:gd name="connsiteX1" fmla="*/ 246062 w 356394"/>
              <a:gd name="connsiteY1" fmla="*/ 668336 h 668336"/>
              <a:gd name="connsiteX2" fmla="*/ 356394 w 356394"/>
              <a:gd name="connsiteY2" fmla="*/ 0 h 668336"/>
              <a:gd name="connsiteX3" fmla="*/ 0 w 356394"/>
              <a:gd name="connsiteY3" fmla="*/ 596106 h 668336"/>
              <a:gd name="connsiteX0" fmla="*/ 0 w 346869"/>
              <a:gd name="connsiteY0" fmla="*/ 598487 h 670717"/>
              <a:gd name="connsiteX1" fmla="*/ 246062 w 346869"/>
              <a:gd name="connsiteY1" fmla="*/ 670717 h 670717"/>
              <a:gd name="connsiteX2" fmla="*/ 346869 w 346869"/>
              <a:gd name="connsiteY2" fmla="*/ 0 h 670717"/>
              <a:gd name="connsiteX3" fmla="*/ 0 w 346869"/>
              <a:gd name="connsiteY3" fmla="*/ 598487 h 67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869" h="670717">
                <a:moveTo>
                  <a:pt x="0" y="598487"/>
                </a:moveTo>
                <a:lnTo>
                  <a:pt x="246062" y="670717"/>
                </a:lnTo>
                <a:lnTo>
                  <a:pt x="346869" y="0"/>
                </a:lnTo>
                <a:lnTo>
                  <a:pt x="0" y="598487"/>
                </a:lnTo>
                <a:close/>
              </a:path>
            </a:pathLst>
          </a:custGeom>
          <a:solidFill>
            <a:srgbClr val="73B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6228184" y="1927918"/>
            <a:ext cx="461963" cy="671513"/>
          </a:xfrm>
          <a:custGeom>
            <a:avLst/>
            <a:gdLst>
              <a:gd name="connsiteX0" fmla="*/ 0 w 473075"/>
              <a:gd name="connsiteY0" fmla="*/ 815975 h 952500"/>
              <a:gd name="connsiteX1" fmla="*/ 381000 w 473075"/>
              <a:gd name="connsiteY1" fmla="*/ 952500 h 952500"/>
              <a:gd name="connsiteX2" fmla="*/ 473075 w 473075"/>
              <a:gd name="connsiteY2" fmla="*/ 0 h 952500"/>
              <a:gd name="connsiteX3" fmla="*/ 0 w 473075"/>
              <a:gd name="connsiteY3" fmla="*/ 815975 h 952500"/>
              <a:gd name="connsiteX0" fmla="*/ 0 w 381000"/>
              <a:gd name="connsiteY0" fmla="*/ 784225 h 920750"/>
              <a:gd name="connsiteX1" fmla="*/ 381000 w 381000"/>
              <a:gd name="connsiteY1" fmla="*/ 920750 h 920750"/>
              <a:gd name="connsiteX2" fmla="*/ 311150 w 381000"/>
              <a:gd name="connsiteY2" fmla="*/ 0 h 920750"/>
              <a:gd name="connsiteX3" fmla="*/ 0 w 381000"/>
              <a:gd name="connsiteY3" fmla="*/ 784225 h 920750"/>
              <a:gd name="connsiteX0" fmla="*/ 0 w 381000"/>
              <a:gd name="connsiteY0" fmla="*/ 809625 h 946150"/>
              <a:gd name="connsiteX1" fmla="*/ 381000 w 381000"/>
              <a:gd name="connsiteY1" fmla="*/ 946150 h 946150"/>
              <a:gd name="connsiteX2" fmla="*/ 98425 w 381000"/>
              <a:gd name="connsiteY2" fmla="*/ 0 h 946150"/>
              <a:gd name="connsiteX3" fmla="*/ 0 w 381000"/>
              <a:gd name="connsiteY3" fmla="*/ 809625 h 946150"/>
              <a:gd name="connsiteX0" fmla="*/ 0 w 704850"/>
              <a:gd name="connsiteY0" fmla="*/ 809625 h 835025"/>
              <a:gd name="connsiteX1" fmla="*/ 704850 w 704850"/>
              <a:gd name="connsiteY1" fmla="*/ 835025 h 835025"/>
              <a:gd name="connsiteX2" fmla="*/ 98425 w 704850"/>
              <a:gd name="connsiteY2" fmla="*/ 0 h 835025"/>
              <a:gd name="connsiteX3" fmla="*/ 0 w 704850"/>
              <a:gd name="connsiteY3" fmla="*/ 809625 h 835025"/>
              <a:gd name="connsiteX0" fmla="*/ 0 w 704850"/>
              <a:gd name="connsiteY0" fmla="*/ 949325 h 949325"/>
              <a:gd name="connsiteX1" fmla="*/ 704850 w 704850"/>
              <a:gd name="connsiteY1" fmla="*/ 835025 h 949325"/>
              <a:gd name="connsiteX2" fmla="*/ 98425 w 704850"/>
              <a:gd name="connsiteY2" fmla="*/ 0 h 949325"/>
              <a:gd name="connsiteX3" fmla="*/ 0 w 704850"/>
              <a:gd name="connsiteY3" fmla="*/ 949325 h 949325"/>
              <a:gd name="connsiteX0" fmla="*/ 0 w 704850"/>
              <a:gd name="connsiteY0" fmla="*/ 1108869 h 1108869"/>
              <a:gd name="connsiteX1" fmla="*/ 704850 w 704850"/>
              <a:gd name="connsiteY1" fmla="*/ 994569 h 1108869"/>
              <a:gd name="connsiteX2" fmla="*/ 112713 w 704850"/>
              <a:gd name="connsiteY2" fmla="*/ 0 h 1108869"/>
              <a:gd name="connsiteX3" fmla="*/ 0 w 704850"/>
              <a:gd name="connsiteY3" fmla="*/ 1108869 h 1108869"/>
              <a:gd name="connsiteX0" fmla="*/ 0 w 521494"/>
              <a:gd name="connsiteY0" fmla="*/ 1108869 h 1108869"/>
              <a:gd name="connsiteX1" fmla="*/ 521494 w 521494"/>
              <a:gd name="connsiteY1" fmla="*/ 577851 h 1108869"/>
              <a:gd name="connsiteX2" fmla="*/ 112713 w 521494"/>
              <a:gd name="connsiteY2" fmla="*/ 0 h 1108869"/>
              <a:gd name="connsiteX3" fmla="*/ 0 w 521494"/>
              <a:gd name="connsiteY3" fmla="*/ 1108869 h 1108869"/>
              <a:gd name="connsiteX0" fmla="*/ 18256 w 408781"/>
              <a:gd name="connsiteY0" fmla="*/ 687388 h 687388"/>
              <a:gd name="connsiteX1" fmla="*/ 408781 w 408781"/>
              <a:gd name="connsiteY1" fmla="*/ 577851 h 687388"/>
              <a:gd name="connsiteX2" fmla="*/ 0 w 408781"/>
              <a:gd name="connsiteY2" fmla="*/ 0 h 687388"/>
              <a:gd name="connsiteX3" fmla="*/ 18256 w 408781"/>
              <a:gd name="connsiteY3" fmla="*/ 687388 h 687388"/>
              <a:gd name="connsiteX0" fmla="*/ 0 w 461963"/>
              <a:gd name="connsiteY0" fmla="*/ 635001 h 635001"/>
              <a:gd name="connsiteX1" fmla="*/ 461963 w 461963"/>
              <a:gd name="connsiteY1" fmla="*/ 577851 h 635001"/>
              <a:gd name="connsiteX2" fmla="*/ 53182 w 461963"/>
              <a:gd name="connsiteY2" fmla="*/ 0 h 635001"/>
              <a:gd name="connsiteX3" fmla="*/ 0 w 461963"/>
              <a:gd name="connsiteY3" fmla="*/ 635001 h 635001"/>
              <a:gd name="connsiteX0" fmla="*/ 0 w 461963"/>
              <a:gd name="connsiteY0" fmla="*/ 638176 h 638176"/>
              <a:gd name="connsiteX1" fmla="*/ 461963 w 461963"/>
              <a:gd name="connsiteY1" fmla="*/ 581026 h 638176"/>
              <a:gd name="connsiteX2" fmla="*/ 78582 w 461963"/>
              <a:gd name="connsiteY2" fmla="*/ 0 h 638176"/>
              <a:gd name="connsiteX3" fmla="*/ 0 w 461963"/>
              <a:gd name="connsiteY3" fmla="*/ 638176 h 638176"/>
              <a:gd name="connsiteX0" fmla="*/ 0 w 461963"/>
              <a:gd name="connsiteY0" fmla="*/ 571501 h 571501"/>
              <a:gd name="connsiteX1" fmla="*/ 461963 w 461963"/>
              <a:gd name="connsiteY1" fmla="*/ 514351 h 571501"/>
              <a:gd name="connsiteX2" fmla="*/ 150020 w 461963"/>
              <a:gd name="connsiteY2" fmla="*/ 0 h 571501"/>
              <a:gd name="connsiteX3" fmla="*/ 0 w 461963"/>
              <a:gd name="connsiteY3" fmla="*/ 571501 h 571501"/>
              <a:gd name="connsiteX0" fmla="*/ 0 w 461963"/>
              <a:gd name="connsiteY0" fmla="*/ 552451 h 552451"/>
              <a:gd name="connsiteX1" fmla="*/ 461963 w 461963"/>
              <a:gd name="connsiteY1" fmla="*/ 495301 h 552451"/>
              <a:gd name="connsiteX2" fmla="*/ 116683 w 461963"/>
              <a:gd name="connsiteY2" fmla="*/ 0 h 552451"/>
              <a:gd name="connsiteX3" fmla="*/ 0 w 461963"/>
              <a:gd name="connsiteY3" fmla="*/ 552451 h 552451"/>
              <a:gd name="connsiteX0" fmla="*/ 0 w 461963"/>
              <a:gd name="connsiteY0" fmla="*/ 664369 h 664369"/>
              <a:gd name="connsiteX1" fmla="*/ 461963 w 461963"/>
              <a:gd name="connsiteY1" fmla="*/ 607219 h 664369"/>
              <a:gd name="connsiteX2" fmla="*/ 130971 w 461963"/>
              <a:gd name="connsiteY2" fmla="*/ 0 h 664369"/>
              <a:gd name="connsiteX3" fmla="*/ 0 w 461963"/>
              <a:gd name="connsiteY3" fmla="*/ 664369 h 664369"/>
              <a:gd name="connsiteX0" fmla="*/ 0 w 461963"/>
              <a:gd name="connsiteY0" fmla="*/ 671513 h 671513"/>
              <a:gd name="connsiteX1" fmla="*/ 461963 w 461963"/>
              <a:gd name="connsiteY1" fmla="*/ 614363 h 671513"/>
              <a:gd name="connsiteX2" fmla="*/ 100015 w 461963"/>
              <a:gd name="connsiteY2" fmla="*/ 0 h 671513"/>
              <a:gd name="connsiteX3" fmla="*/ 0 w 461963"/>
              <a:gd name="connsiteY3" fmla="*/ 671513 h 671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963" h="671513">
                <a:moveTo>
                  <a:pt x="0" y="671513"/>
                </a:moveTo>
                <a:lnTo>
                  <a:pt x="461963" y="614363"/>
                </a:lnTo>
                <a:lnTo>
                  <a:pt x="100015" y="0"/>
                </a:lnTo>
                <a:lnTo>
                  <a:pt x="0" y="671513"/>
                </a:lnTo>
                <a:close/>
              </a:path>
            </a:pathLst>
          </a:custGeom>
          <a:solidFill>
            <a:srgbClr val="8FC8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TextBox 110"/>
          <p:cNvSpPr txBox="1"/>
          <p:nvPr/>
        </p:nvSpPr>
        <p:spPr>
          <a:xfrm>
            <a:off x="7370255" y="3462552"/>
            <a:ext cx="43204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7802303" y="3478613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系统层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7368334" y="3044095"/>
            <a:ext cx="43204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7800382" y="3060156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数据层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7368334" y="2625638"/>
            <a:ext cx="43204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7800382" y="264169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接口层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7368334" y="2207181"/>
            <a:ext cx="43204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800382" y="2223242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应用层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38" y="970437"/>
            <a:ext cx="4325063" cy="3427789"/>
          </a:xfrm>
          <a:prstGeom prst="rect">
            <a:avLst/>
          </a:prstGeom>
        </p:spPr>
      </p:pic>
      <p:sp>
        <p:nvSpPr>
          <p:cNvPr id="47" name="Rectangle 42"/>
          <p:cNvSpPr/>
          <p:nvPr/>
        </p:nvSpPr>
        <p:spPr>
          <a:xfrm>
            <a:off x="5604472" y="1390189"/>
            <a:ext cx="2903718" cy="110377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整个系统分为四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层，具体结构如左图与下图所示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8" name="TextBox 95"/>
          <p:cNvSpPr txBox="1"/>
          <p:nvPr/>
        </p:nvSpPr>
        <p:spPr>
          <a:xfrm>
            <a:off x="5604472" y="1116012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项目架构</a:t>
            </a:r>
          </a:p>
        </p:txBody>
      </p:sp>
    </p:spTree>
    <p:extLst>
      <p:ext uri="{BB962C8B-B14F-4D97-AF65-F5344CB8AC3E}">
        <p14:creationId xmlns:p14="http://schemas.microsoft.com/office/powerpoint/2010/main" val="284787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项目架构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29506" y="1131888"/>
            <a:ext cx="8135986" cy="719782"/>
          </a:xfrm>
          <a:custGeom>
            <a:avLst/>
            <a:gdLst/>
            <a:ahLst/>
            <a:cxnLst/>
            <a:rect l="l" t="t" r="r" b="b"/>
            <a:pathLst>
              <a:path w="8135986" h="719782">
                <a:moveTo>
                  <a:pt x="0" y="0"/>
                </a:moveTo>
                <a:lnTo>
                  <a:pt x="8135986" y="0"/>
                </a:lnTo>
                <a:lnTo>
                  <a:pt x="7776095" y="359891"/>
                </a:lnTo>
                <a:lnTo>
                  <a:pt x="8135986" y="719782"/>
                </a:lnTo>
                <a:lnTo>
                  <a:pt x="0" y="719782"/>
                </a:lnTo>
                <a:close/>
              </a:path>
            </a:pathLst>
          </a:cu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619845" y="1203747"/>
            <a:ext cx="576064" cy="576064"/>
          </a:xfrm>
          <a:prstGeom prst="round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六边形 14"/>
          <p:cNvSpPr/>
          <p:nvPr/>
        </p:nvSpPr>
        <p:spPr>
          <a:xfrm>
            <a:off x="584870" y="1167668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六边形 84"/>
          <p:cNvSpPr/>
          <p:nvPr/>
        </p:nvSpPr>
        <p:spPr>
          <a:xfrm rot="5400000">
            <a:off x="584944" y="1167743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619845" y="1307112"/>
            <a:ext cx="57606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553073" y="1237389"/>
            <a:ext cx="0" cy="508777"/>
          </a:xfrm>
          <a:prstGeom prst="line">
            <a:avLst/>
          </a:prstGeom>
          <a:ln>
            <a:solidFill>
              <a:srgbClr val="1CBE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42"/>
          <p:cNvSpPr/>
          <p:nvPr/>
        </p:nvSpPr>
        <p:spPr>
          <a:xfrm>
            <a:off x="3604850" y="1205255"/>
            <a:ext cx="4763343" cy="7184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层是整个缓存系统的基础。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不管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是否通过虚拟化的技术实现，缓存引擎都是需要运行在硬件平台和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操作系统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之上的。每个缓存服务器都是系统的的一个缓存节点，我们把缓存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节点组成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的集群概括为系统层。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由于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项目需求和硬件条件的约束，我们通过虚拟化的技术来模拟集群的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搭建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，创建了众多的虚拟机充当缓存节点。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447823" y="1353353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系统层：</a:t>
            </a:r>
          </a:p>
        </p:txBody>
      </p:sp>
      <p:sp>
        <p:nvSpPr>
          <p:cNvPr id="90" name="矩形 11"/>
          <p:cNvSpPr/>
          <p:nvPr/>
        </p:nvSpPr>
        <p:spPr>
          <a:xfrm>
            <a:off x="529506" y="1995984"/>
            <a:ext cx="8135986" cy="719782"/>
          </a:xfrm>
          <a:custGeom>
            <a:avLst/>
            <a:gdLst/>
            <a:ahLst/>
            <a:cxnLst/>
            <a:rect l="l" t="t" r="r" b="b"/>
            <a:pathLst>
              <a:path w="8135986" h="719782">
                <a:moveTo>
                  <a:pt x="0" y="0"/>
                </a:moveTo>
                <a:lnTo>
                  <a:pt x="8135986" y="0"/>
                </a:lnTo>
                <a:lnTo>
                  <a:pt x="7776095" y="359891"/>
                </a:lnTo>
                <a:lnTo>
                  <a:pt x="8135986" y="719782"/>
                </a:lnTo>
                <a:lnTo>
                  <a:pt x="0" y="719782"/>
                </a:lnTo>
                <a:close/>
              </a:path>
            </a:pathLst>
          </a:cu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圆角矩形 90"/>
          <p:cNvSpPr/>
          <p:nvPr/>
        </p:nvSpPr>
        <p:spPr>
          <a:xfrm>
            <a:off x="619845" y="2067843"/>
            <a:ext cx="576064" cy="576064"/>
          </a:xfrm>
          <a:prstGeom prst="roundRect">
            <a:avLst/>
          </a:prstGeom>
          <a:solidFill>
            <a:srgbClr val="B0C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六边形 91"/>
          <p:cNvSpPr/>
          <p:nvPr/>
        </p:nvSpPr>
        <p:spPr>
          <a:xfrm>
            <a:off x="584870" y="2031764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六边形 92"/>
          <p:cNvSpPr/>
          <p:nvPr/>
        </p:nvSpPr>
        <p:spPr>
          <a:xfrm rot="5400000">
            <a:off x="584944" y="2031839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TextBox 93"/>
          <p:cNvSpPr txBox="1"/>
          <p:nvPr/>
        </p:nvSpPr>
        <p:spPr>
          <a:xfrm>
            <a:off x="619845" y="2171208"/>
            <a:ext cx="57606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5" name="直接连接符 94"/>
          <p:cNvCxnSpPr/>
          <p:nvPr/>
        </p:nvCxnSpPr>
        <p:spPr>
          <a:xfrm>
            <a:off x="3553073" y="2101485"/>
            <a:ext cx="0" cy="508777"/>
          </a:xfrm>
          <a:prstGeom prst="line">
            <a:avLst/>
          </a:prstGeom>
          <a:ln>
            <a:solidFill>
              <a:srgbClr val="B0C8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42"/>
          <p:cNvSpPr/>
          <p:nvPr/>
        </p:nvSpPr>
        <p:spPr>
          <a:xfrm>
            <a:off x="3628011" y="2141652"/>
            <a:ext cx="4740182" cy="7184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包括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所有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实例和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系统自己的数据库。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之所以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把这两部分合并为数据层，是因为这两部分在系统中的作用都是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充当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数据的存取载体，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实例用于存取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客户数据的载体，系统数据库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用于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存取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系统的运维数据。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1447823" y="221744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B0C81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</a:t>
            </a:r>
            <a:r>
              <a:rPr lang="zh-CN" altLang="en-US" sz="1200" b="1" dirty="0" smtClean="0">
                <a:solidFill>
                  <a:srgbClr val="B0C81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层：</a:t>
            </a:r>
            <a:endParaRPr lang="zh-CN" altLang="en-US" sz="1200" b="1" dirty="0">
              <a:solidFill>
                <a:srgbClr val="B0C81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矩形 11"/>
          <p:cNvSpPr/>
          <p:nvPr/>
        </p:nvSpPr>
        <p:spPr>
          <a:xfrm>
            <a:off x="529506" y="2860080"/>
            <a:ext cx="8135986" cy="719782"/>
          </a:xfrm>
          <a:custGeom>
            <a:avLst/>
            <a:gdLst/>
            <a:ahLst/>
            <a:cxnLst/>
            <a:rect l="l" t="t" r="r" b="b"/>
            <a:pathLst>
              <a:path w="8135986" h="719782">
                <a:moveTo>
                  <a:pt x="0" y="0"/>
                </a:moveTo>
                <a:lnTo>
                  <a:pt x="8135986" y="0"/>
                </a:lnTo>
                <a:lnTo>
                  <a:pt x="7776095" y="359891"/>
                </a:lnTo>
                <a:lnTo>
                  <a:pt x="8135986" y="719782"/>
                </a:lnTo>
                <a:lnTo>
                  <a:pt x="0" y="719782"/>
                </a:lnTo>
                <a:close/>
              </a:path>
            </a:pathLst>
          </a:cu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圆角矩形 117"/>
          <p:cNvSpPr/>
          <p:nvPr/>
        </p:nvSpPr>
        <p:spPr>
          <a:xfrm>
            <a:off x="619845" y="2931939"/>
            <a:ext cx="576064" cy="576064"/>
          </a:xfrm>
          <a:prstGeom prst="roundRect">
            <a:avLst/>
          </a:prstGeom>
          <a:solidFill>
            <a:srgbClr val="FCC4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六边形 121"/>
          <p:cNvSpPr/>
          <p:nvPr/>
        </p:nvSpPr>
        <p:spPr>
          <a:xfrm>
            <a:off x="584870" y="2895860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六边形 125"/>
          <p:cNvSpPr/>
          <p:nvPr/>
        </p:nvSpPr>
        <p:spPr>
          <a:xfrm rot="5400000">
            <a:off x="584944" y="2895935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TextBox 126"/>
          <p:cNvSpPr txBox="1"/>
          <p:nvPr/>
        </p:nvSpPr>
        <p:spPr>
          <a:xfrm>
            <a:off x="619845" y="3035304"/>
            <a:ext cx="57606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8" name="直接连接符 127"/>
          <p:cNvCxnSpPr/>
          <p:nvPr/>
        </p:nvCxnSpPr>
        <p:spPr>
          <a:xfrm>
            <a:off x="3553073" y="2965581"/>
            <a:ext cx="0" cy="508777"/>
          </a:xfrm>
          <a:prstGeom prst="line">
            <a:avLst/>
          </a:prstGeom>
          <a:ln>
            <a:solidFill>
              <a:srgbClr val="FCC4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42"/>
          <p:cNvSpPr/>
          <p:nvPr/>
        </p:nvSpPr>
        <p:spPr>
          <a:xfrm>
            <a:off x="3354149" y="2940569"/>
            <a:ext cx="5346318" cy="79223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整个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系统中最庞大复杂的一个模块，也是花费时间精力最多的一个模块。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包括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各个模块连接的接口，这些接口包括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：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 1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）客户端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 （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                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）缓存服务子系统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缓存引擎 （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Jedis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客户端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3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）缓存管理子系统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 （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  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）缓存引擎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缓存服务器 （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Shell Script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5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）缓存服务器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缓存管理子系统 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（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Socket 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编程）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6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）缓存管理子系统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运维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界面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(HTTP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1447823" y="3081545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FCC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接口层：</a:t>
            </a:r>
          </a:p>
        </p:txBody>
      </p:sp>
      <p:sp>
        <p:nvSpPr>
          <p:cNvPr id="132" name="矩形 11"/>
          <p:cNvSpPr/>
          <p:nvPr/>
        </p:nvSpPr>
        <p:spPr>
          <a:xfrm>
            <a:off x="529506" y="3724176"/>
            <a:ext cx="8135986" cy="719782"/>
          </a:xfrm>
          <a:custGeom>
            <a:avLst/>
            <a:gdLst/>
            <a:ahLst/>
            <a:cxnLst/>
            <a:rect l="l" t="t" r="r" b="b"/>
            <a:pathLst>
              <a:path w="8135986" h="719782">
                <a:moveTo>
                  <a:pt x="0" y="0"/>
                </a:moveTo>
                <a:lnTo>
                  <a:pt x="8135986" y="0"/>
                </a:lnTo>
                <a:lnTo>
                  <a:pt x="7776095" y="359891"/>
                </a:lnTo>
                <a:lnTo>
                  <a:pt x="8135986" y="719782"/>
                </a:lnTo>
                <a:lnTo>
                  <a:pt x="0" y="719782"/>
                </a:lnTo>
                <a:close/>
              </a:path>
            </a:pathLst>
          </a:cu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圆角矩形 132"/>
          <p:cNvSpPr/>
          <p:nvPr/>
        </p:nvSpPr>
        <p:spPr>
          <a:xfrm>
            <a:off x="619845" y="3796035"/>
            <a:ext cx="576064" cy="576064"/>
          </a:xfrm>
          <a:prstGeom prst="roundRect">
            <a:avLst/>
          </a:prstGeom>
          <a:solidFill>
            <a:srgbClr val="F692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六边形 133"/>
          <p:cNvSpPr/>
          <p:nvPr/>
        </p:nvSpPr>
        <p:spPr>
          <a:xfrm>
            <a:off x="584870" y="3759956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六边形 134"/>
          <p:cNvSpPr/>
          <p:nvPr/>
        </p:nvSpPr>
        <p:spPr>
          <a:xfrm rot="5400000">
            <a:off x="584944" y="3760031"/>
            <a:ext cx="648072" cy="648221"/>
          </a:xfrm>
          <a:prstGeom prst="hexagon">
            <a:avLst/>
          </a:prstGeom>
          <a:noFill/>
          <a:ln w="952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TextBox 135"/>
          <p:cNvSpPr txBox="1"/>
          <p:nvPr/>
        </p:nvSpPr>
        <p:spPr>
          <a:xfrm>
            <a:off x="619845" y="3899400"/>
            <a:ext cx="57606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7" name="直接连接符 136"/>
          <p:cNvCxnSpPr/>
          <p:nvPr/>
        </p:nvCxnSpPr>
        <p:spPr>
          <a:xfrm>
            <a:off x="3553073" y="3829677"/>
            <a:ext cx="0" cy="508777"/>
          </a:xfrm>
          <a:prstGeom prst="line">
            <a:avLst/>
          </a:prstGeom>
          <a:ln>
            <a:solidFill>
              <a:srgbClr val="F692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42"/>
          <p:cNvSpPr/>
          <p:nvPr/>
        </p:nvSpPr>
        <p:spPr>
          <a:xfrm>
            <a:off x="3604850" y="3905629"/>
            <a:ext cx="4619327" cy="35687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  应用层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是在已经搭建好的分布式系统上提供的对外服务。包括提供给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业务系统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API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和提供给公司运维人员的管控界面。这两个模块属于 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系统的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上层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应用，比较注重用户体验，他们的是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系统对外的应用产品。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447823" y="3945641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F6920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应用层：</a:t>
            </a:r>
          </a:p>
        </p:txBody>
      </p:sp>
    </p:spTree>
    <p:extLst>
      <p:ext uri="{BB962C8B-B14F-4D97-AF65-F5344CB8AC3E}">
        <p14:creationId xmlns:p14="http://schemas.microsoft.com/office/powerpoint/2010/main" val="413246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20135" y="-16413"/>
            <a:ext cx="9164135" cy="5159913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20135" y="-16413"/>
            <a:ext cx="9164135" cy="5159913"/>
          </a:xfrm>
          <a:custGeom>
            <a:avLst/>
            <a:gdLst/>
            <a:ahLst/>
            <a:cxnLst/>
            <a:rect l="l" t="t" r="r" b="b"/>
            <a:pathLst>
              <a:path w="9164135" h="5159913">
                <a:moveTo>
                  <a:pt x="0" y="0"/>
                </a:moveTo>
                <a:lnTo>
                  <a:pt x="9164135" y="0"/>
                </a:lnTo>
                <a:lnTo>
                  <a:pt x="9164135" y="2542802"/>
                </a:lnTo>
                <a:lnTo>
                  <a:pt x="5024183" y="2542802"/>
                </a:lnTo>
                <a:lnTo>
                  <a:pt x="5024183" y="3199081"/>
                </a:lnTo>
                <a:lnTo>
                  <a:pt x="9164135" y="3199081"/>
                </a:lnTo>
                <a:lnTo>
                  <a:pt x="9164135" y="5159913"/>
                </a:lnTo>
                <a:lnTo>
                  <a:pt x="0" y="5159913"/>
                </a:lnTo>
                <a:lnTo>
                  <a:pt x="0" y="3199081"/>
                </a:lnTo>
                <a:lnTo>
                  <a:pt x="199647" y="3199081"/>
                </a:lnTo>
                <a:lnTo>
                  <a:pt x="199647" y="2542802"/>
                </a:lnTo>
                <a:lnTo>
                  <a:pt x="0" y="2542802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68313" y="2492328"/>
            <a:ext cx="604686" cy="604686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999" y="2454228"/>
            <a:ext cx="3715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42"/>
          <p:cNvSpPr/>
          <p:nvPr/>
        </p:nvSpPr>
        <p:spPr>
          <a:xfrm>
            <a:off x="1199998" y="2915893"/>
            <a:ext cx="4380114" cy="18112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cloud cache system based on redis/memcached </a:t>
            </a:r>
          </a:p>
        </p:txBody>
      </p:sp>
      <p:sp>
        <p:nvSpPr>
          <p:cNvPr id="15" name="矩形 14"/>
          <p:cNvSpPr/>
          <p:nvPr/>
        </p:nvSpPr>
        <p:spPr>
          <a:xfrm>
            <a:off x="5004048" y="2522808"/>
            <a:ext cx="4139952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-20135" y="2522808"/>
            <a:ext cx="180528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>
            <a:off x="586587" y="2685943"/>
            <a:ext cx="351680" cy="217455"/>
          </a:xfrm>
          <a:custGeom>
            <a:avLst/>
            <a:gdLst>
              <a:gd name="T0" fmla="*/ 1251565 w 2063518"/>
              <a:gd name="T1" fmla="*/ 768927 h 1276454"/>
              <a:gd name="T2" fmla="*/ 1760718 w 2063518"/>
              <a:gd name="T3" fmla="*/ 768927 h 1276454"/>
              <a:gd name="T4" fmla="*/ 1473477 w 2063518"/>
              <a:gd name="T5" fmla="*/ 369836 h 1276454"/>
              <a:gd name="T6" fmla="*/ 1553005 w 2063518"/>
              <a:gd name="T7" fmla="*/ 450339 h 1276454"/>
              <a:gd name="T8" fmla="*/ 1737754 w 2063518"/>
              <a:gd name="T9" fmla="*/ 442217 h 1276454"/>
              <a:gd name="T10" fmla="*/ 1746908 w 2063518"/>
              <a:gd name="T11" fmla="*/ 554986 h 1276454"/>
              <a:gd name="T12" fmla="*/ 1893656 w 2063518"/>
              <a:gd name="T13" fmla="*/ 667471 h 1276454"/>
              <a:gd name="T14" fmla="*/ 1828154 w 2063518"/>
              <a:gd name="T15" fmla="*/ 759738 h 1276454"/>
              <a:gd name="T16" fmla="*/ 1868236 w 2063518"/>
              <a:gd name="T17" fmla="*/ 940196 h 1276454"/>
              <a:gd name="T18" fmla="*/ 1758727 w 2063518"/>
              <a:gd name="T19" fmla="*/ 968790 h 1276454"/>
              <a:gd name="T20" fmla="*/ 1673390 w 2063518"/>
              <a:gd name="T21" fmla="*/ 1132784 h 1276454"/>
              <a:gd name="T22" fmla="*/ 1571112 w 2063518"/>
              <a:gd name="T23" fmla="*/ 1084324 h 1276454"/>
              <a:gd name="T24" fmla="*/ 1400284 w 2063518"/>
              <a:gd name="T25" fmla="*/ 1155119 h 1276454"/>
              <a:gd name="T26" fmla="*/ 1353098 w 2063518"/>
              <a:gd name="T27" fmla="*/ 1052281 h 1276454"/>
              <a:gd name="T28" fmla="*/ 1176712 w 2063518"/>
              <a:gd name="T29" fmla="*/ 996751 h 1276454"/>
              <a:gd name="T30" fmla="*/ 1206694 w 2063518"/>
              <a:gd name="T31" fmla="*/ 887653 h 1276454"/>
              <a:gd name="T32" fmla="*/ 1107283 w 2063518"/>
              <a:gd name="T33" fmla="*/ 731781 h 1276454"/>
              <a:gd name="T34" fmla="*/ 1200405 w 2063518"/>
              <a:gd name="T35" fmla="*/ 667472 h 1276454"/>
              <a:gd name="T36" fmla="*/ 1224485 w 2063518"/>
              <a:gd name="T37" fmla="*/ 484194 h 1276454"/>
              <a:gd name="T38" fmla="*/ 1337175 w 2063518"/>
              <a:gd name="T39" fmla="*/ 494764 h 1276454"/>
              <a:gd name="T40" fmla="*/ 1473477 w 2063518"/>
              <a:gd name="T41" fmla="*/ 369836 h 1276454"/>
              <a:gd name="T42" fmla="*/ 216423 w 2063518"/>
              <a:gd name="T43" fmla="*/ 598637 h 1276454"/>
              <a:gd name="T44" fmla="*/ 980152 w 2063518"/>
              <a:gd name="T45" fmla="*/ 598637 h 1276454"/>
              <a:gd name="T46" fmla="*/ 549291 w 2063518"/>
              <a:gd name="T47" fmla="*/ 0 h 1276454"/>
              <a:gd name="T48" fmla="*/ 668582 w 2063518"/>
              <a:gd name="T49" fmla="*/ 120755 h 1276454"/>
              <a:gd name="T50" fmla="*/ 945705 w 2063518"/>
              <a:gd name="T51" fmla="*/ 108572 h 1276454"/>
              <a:gd name="T52" fmla="*/ 959437 w 2063518"/>
              <a:gd name="T53" fmla="*/ 277725 h 1276454"/>
              <a:gd name="T54" fmla="*/ 1179559 w 2063518"/>
              <a:gd name="T55" fmla="*/ 446452 h 1276454"/>
              <a:gd name="T56" fmla="*/ 1081306 w 2063518"/>
              <a:gd name="T57" fmla="*/ 584853 h 1276454"/>
              <a:gd name="T58" fmla="*/ 1141430 w 2063518"/>
              <a:gd name="T59" fmla="*/ 855541 h 1276454"/>
              <a:gd name="T60" fmla="*/ 977165 w 2063518"/>
              <a:gd name="T61" fmla="*/ 898432 h 1276454"/>
              <a:gd name="T62" fmla="*/ 849159 w 2063518"/>
              <a:gd name="T63" fmla="*/ 1144422 h 1276454"/>
              <a:gd name="T64" fmla="*/ 695743 w 2063518"/>
              <a:gd name="T65" fmla="*/ 1071734 h 1276454"/>
              <a:gd name="T66" fmla="*/ 439501 w 2063518"/>
              <a:gd name="T67" fmla="*/ 1177925 h 1276454"/>
              <a:gd name="T68" fmla="*/ 368721 w 2063518"/>
              <a:gd name="T69" fmla="*/ 1023668 h 1276454"/>
              <a:gd name="T70" fmla="*/ 104143 w 2063518"/>
              <a:gd name="T71" fmla="*/ 940373 h 1276454"/>
              <a:gd name="T72" fmla="*/ 149116 w 2063518"/>
              <a:gd name="T73" fmla="*/ 776727 h 1276454"/>
              <a:gd name="T74" fmla="*/ 0 w 2063518"/>
              <a:gd name="T75" fmla="*/ 542919 h 1276454"/>
              <a:gd name="T76" fmla="*/ 139683 w 2063518"/>
              <a:gd name="T77" fmla="*/ 446455 h 1276454"/>
              <a:gd name="T78" fmla="*/ 175802 w 2063518"/>
              <a:gd name="T79" fmla="*/ 171538 h 1276454"/>
              <a:gd name="T80" fmla="*/ 344837 w 2063518"/>
              <a:gd name="T81" fmla="*/ 187392 h 1276454"/>
              <a:gd name="T82" fmla="*/ 549291 w 2063518"/>
              <a:gd name="T83" fmla="*/ 0 h 127645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063518" h="1276454">
                <a:moveTo>
                  <a:pt x="1631470" y="557485"/>
                </a:moveTo>
                <a:cubicBezTo>
                  <a:pt x="1479172" y="557485"/>
                  <a:pt x="1355710" y="680947"/>
                  <a:pt x="1355710" y="833245"/>
                </a:cubicBezTo>
                <a:cubicBezTo>
                  <a:pt x="1355710" y="985543"/>
                  <a:pt x="1479172" y="1109005"/>
                  <a:pt x="1631470" y="1109005"/>
                </a:cubicBezTo>
                <a:cubicBezTo>
                  <a:pt x="1783768" y="1109005"/>
                  <a:pt x="1907230" y="985543"/>
                  <a:pt x="1907230" y="833245"/>
                </a:cubicBezTo>
                <a:cubicBezTo>
                  <a:pt x="1907230" y="680947"/>
                  <a:pt x="1783768" y="557485"/>
                  <a:pt x="1631470" y="557485"/>
                </a:cubicBezTo>
                <a:close/>
                <a:moveTo>
                  <a:pt x="1596087" y="400771"/>
                </a:moveTo>
                <a:lnTo>
                  <a:pt x="1666853" y="400771"/>
                </a:lnTo>
                <a:lnTo>
                  <a:pt x="1682233" y="488008"/>
                </a:lnTo>
                <a:cubicBezTo>
                  <a:pt x="1729134" y="494904"/>
                  <a:pt x="1774137" y="511284"/>
                  <a:pt x="1814498" y="536149"/>
                </a:cubicBezTo>
                <a:lnTo>
                  <a:pt x="1882355" y="479207"/>
                </a:lnTo>
                <a:lnTo>
                  <a:pt x="1936564" y="524695"/>
                </a:lnTo>
                <a:lnTo>
                  <a:pt x="1892271" y="601408"/>
                </a:lnTo>
                <a:cubicBezTo>
                  <a:pt x="1923766" y="636838"/>
                  <a:pt x="1947711" y="678313"/>
                  <a:pt x="1962647" y="723304"/>
                </a:cubicBezTo>
                <a:lnTo>
                  <a:pt x="2051230" y="723302"/>
                </a:lnTo>
                <a:lnTo>
                  <a:pt x="2063518" y="792992"/>
                </a:lnTo>
                <a:lnTo>
                  <a:pt x="1980277" y="823287"/>
                </a:lnTo>
                <a:cubicBezTo>
                  <a:pt x="1981630" y="870672"/>
                  <a:pt x="1973314" y="917837"/>
                  <a:pt x="1955836" y="961902"/>
                </a:cubicBezTo>
                <a:lnTo>
                  <a:pt x="2023695" y="1018840"/>
                </a:lnTo>
                <a:lnTo>
                  <a:pt x="1988313" y="1080125"/>
                </a:lnTo>
                <a:lnTo>
                  <a:pt x="1905073" y="1049826"/>
                </a:lnTo>
                <a:cubicBezTo>
                  <a:pt x="1875651" y="1086995"/>
                  <a:pt x="1838963" y="1117779"/>
                  <a:pt x="1797250" y="1140300"/>
                </a:cubicBezTo>
                <a:lnTo>
                  <a:pt x="1812635" y="1227537"/>
                </a:lnTo>
                <a:lnTo>
                  <a:pt x="1746136" y="1251740"/>
                </a:lnTo>
                <a:lnTo>
                  <a:pt x="1701847" y="1175024"/>
                </a:lnTo>
                <a:cubicBezTo>
                  <a:pt x="1655416" y="1184585"/>
                  <a:pt x="1607524" y="1184585"/>
                  <a:pt x="1561093" y="1175024"/>
                </a:cubicBezTo>
                <a:lnTo>
                  <a:pt x="1516804" y="1251740"/>
                </a:lnTo>
                <a:lnTo>
                  <a:pt x="1450306" y="1227537"/>
                </a:lnTo>
                <a:lnTo>
                  <a:pt x="1465691" y="1140300"/>
                </a:lnTo>
                <a:cubicBezTo>
                  <a:pt x="1423978" y="1117779"/>
                  <a:pt x="1387290" y="1086995"/>
                  <a:pt x="1357868" y="1049826"/>
                </a:cubicBezTo>
                <a:lnTo>
                  <a:pt x="1274628" y="1080125"/>
                </a:lnTo>
                <a:lnTo>
                  <a:pt x="1239245" y="1018840"/>
                </a:lnTo>
                <a:lnTo>
                  <a:pt x="1307105" y="961902"/>
                </a:lnTo>
                <a:cubicBezTo>
                  <a:pt x="1289627" y="917837"/>
                  <a:pt x="1281310" y="870672"/>
                  <a:pt x="1282663" y="823287"/>
                </a:cubicBezTo>
                <a:lnTo>
                  <a:pt x="1199422" y="792992"/>
                </a:lnTo>
                <a:lnTo>
                  <a:pt x="1211710" y="723302"/>
                </a:lnTo>
                <a:lnTo>
                  <a:pt x="1300293" y="723304"/>
                </a:lnTo>
                <a:cubicBezTo>
                  <a:pt x="1315229" y="678313"/>
                  <a:pt x="1339174" y="636838"/>
                  <a:pt x="1370670" y="601408"/>
                </a:cubicBezTo>
                <a:lnTo>
                  <a:pt x="1326376" y="524695"/>
                </a:lnTo>
                <a:lnTo>
                  <a:pt x="1380586" y="479207"/>
                </a:lnTo>
                <a:lnTo>
                  <a:pt x="1448443" y="536149"/>
                </a:lnTo>
                <a:cubicBezTo>
                  <a:pt x="1488803" y="511284"/>
                  <a:pt x="1533807" y="494905"/>
                  <a:pt x="1580707" y="488008"/>
                </a:cubicBezTo>
                <a:lnTo>
                  <a:pt x="1596087" y="400771"/>
                </a:lnTo>
                <a:close/>
                <a:moveTo>
                  <a:pt x="648072" y="235071"/>
                </a:moveTo>
                <a:cubicBezTo>
                  <a:pt x="419625" y="235071"/>
                  <a:pt x="234432" y="420264"/>
                  <a:pt x="234432" y="648711"/>
                </a:cubicBezTo>
                <a:cubicBezTo>
                  <a:pt x="234432" y="877158"/>
                  <a:pt x="419625" y="1062352"/>
                  <a:pt x="648072" y="1062352"/>
                </a:cubicBezTo>
                <a:cubicBezTo>
                  <a:pt x="876519" y="1062352"/>
                  <a:pt x="1061712" y="877158"/>
                  <a:pt x="1061712" y="648711"/>
                </a:cubicBezTo>
                <a:cubicBezTo>
                  <a:pt x="1061712" y="420264"/>
                  <a:pt x="876519" y="235071"/>
                  <a:pt x="648072" y="235071"/>
                </a:cubicBezTo>
                <a:close/>
                <a:moveTo>
                  <a:pt x="594998" y="0"/>
                </a:moveTo>
                <a:lnTo>
                  <a:pt x="701146" y="0"/>
                </a:lnTo>
                <a:lnTo>
                  <a:pt x="724216" y="130856"/>
                </a:lnTo>
                <a:cubicBezTo>
                  <a:pt x="794567" y="141200"/>
                  <a:pt x="862072" y="165770"/>
                  <a:pt x="922614" y="203067"/>
                </a:cubicBezTo>
                <a:lnTo>
                  <a:pt x="1024399" y="117654"/>
                </a:lnTo>
                <a:lnTo>
                  <a:pt x="1105713" y="185886"/>
                </a:lnTo>
                <a:lnTo>
                  <a:pt x="1039273" y="300956"/>
                </a:lnTo>
                <a:cubicBezTo>
                  <a:pt x="1086516" y="354101"/>
                  <a:pt x="1122434" y="416314"/>
                  <a:pt x="1144837" y="483799"/>
                </a:cubicBezTo>
                <a:lnTo>
                  <a:pt x="1277712" y="483796"/>
                </a:lnTo>
                <a:lnTo>
                  <a:pt x="1296144" y="588332"/>
                </a:lnTo>
                <a:lnTo>
                  <a:pt x="1171283" y="633774"/>
                </a:lnTo>
                <a:cubicBezTo>
                  <a:pt x="1173312" y="704852"/>
                  <a:pt x="1160838" y="775599"/>
                  <a:pt x="1134620" y="841697"/>
                </a:cubicBezTo>
                <a:lnTo>
                  <a:pt x="1236410" y="927104"/>
                </a:lnTo>
                <a:lnTo>
                  <a:pt x="1183336" y="1019032"/>
                </a:lnTo>
                <a:lnTo>
                  <a:pt x="1058476" y="973583"/>
                </a:lnTo>
                <a:cubicBezTo>
                  <a:pt x="1014343" y="1029336"/>
                  <a:pt x="959312" y="1075513"/>
                  <a:pt x="896742" y="1109294"/>
                </a:cubicBezTo>
                <a:lnTo>
                  <a:pt x="919819" y="1240149"/>
                </a:lnTo>
                <a:lnTo>
                  <a:pt x="820071" y="1276454"/>
                </a:lnTo>
                <a:lnTo>
                  <a:pt x="753637" y="1161380"/>
                </a:lnTo>
                <a:cubicBezTo>
                  <a:pt x="683991" y="1175721"/>
                  <a:pt x="612153" y="1175721"/>
                  <a:pt x="542507" y="1161380"/>
                </a:cubicBezTo>
                <a:lnTo>
                  <a:pt x="476073" y="1276454"/>
                </a:lnTo>
                <a:lnTo>
                  <a:pt x="376326" y="1240149"/>
                </a:lnTo>
                <a:lnTo>
                  <a:pt x="399403" y="1109294"/>
                </a:lnTo>
                <a:cubicBezTo>
                  <a:pt x="336833" y="1075513"/>
                  <a:pt x="281802" y="1029336"/>
                  <a:pt x="237669" y="973583"/>
                </a:cubicBezTo>
                <a:lnTo>
                  <a:pt x="112809" y="1019032"/>
                </a:lnTo>
                <a:lnTo>
                  <a:pt x="59735" y="927104"/>
                </a:lnTo>
                <a:lnTo>
                  <a:pt x="161524" y="841697"/>
                </a:lnTo>
                <a:cubicBezTo>
                  <a:pt x="135307" y="775599"/>
                  <a:pt x="122832" y="704852"/>
                  <a:pt x="124862" y="633774"/>
                </a:cubicBezTo>
                <a:lnTo>
                  <a:pt x="0" y="588332"/>
                </a:lnTo>
                <a:lnTo>
                  <a:pt x="18432" y="483796"/>
                </a:lnTo>
                <a:lnTo>
                  <a:pt x="151306" y="483799"/>
                </a:lnTo>
                <a:cubicBezTo>
                  <a:pt x="173710" y="416314"/>
                  <a:pt x="209628" y="354100"/>
                  <a:pt x="256871" y="300956"/>
                </a:cubicBezTo>
                <a:lnTo>
                  <a:pt x="190431" y="185886"/>
                </a:lnTo>
                <a:lnTo>
                  <a:pt x="271746" y="117654"/>
                </a:lnTo>
                <a:lnTo>
                  <a:pt x="373531" y="203067"/>
                </a:lnTo>
                <a:cubicBezTo>
                  <a:pt x="434072" y="165770"/>
                  <a:pt x="501577" y="141200"/>
                  <a:pt x="571928" y="130856"/>
                </a:cubicBezTo>
                <a:lnTo>
                  <a:pt x="594998" y="0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txBody>
          <a:bodyPr lIns="501445" tIns="575655" rIns="501445" bIns="614746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13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产品实现：系统层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14</a:t>
            </a:fld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686575" y="1320617"/>
            <a:ext cx="2062138" cy="1260000"/>
            <a:chOff x="2411759" y="1299697"/>
            <a:chExt cx="2171479" cy="1260000"/>
          </a:xfrm>
        </p:grpSpPr>
        <p:sp>
          <p:nvSpPr>
            <p:cNvPr id="12" name="矩形 11"/>
            <p:cNvSpPr/>
            <p:nvPr/>
          </p:nvSpPr>
          <p:spPr>
            <a:xfrm>
              <a:off x="2411759" y="1299697"/>
              <a:ext cx="2171479" cy="1260000"/>
            </a:xfrm>
            <a:prstGeom prst="rect">
              <a:avLst/>
            </a:prstGeom>
            <a:solidFill>
              <a:srgbClr val="EFEFEF"/>
            </a:solidFill>
            <a:ln w="1905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 flipH="1" flipV="1">
              <a:off x="2496938" y="1380913"/>
              <a:ext cx="2001119" cy="1097569"/>
              <a:chOff x="1043608" y="1988840"/>
              <a:chExt cx="2880320" cy="2736304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1043608" y="1988840"/>
                <a:ext cx="2880320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1043608" y="4725144"/>
                <a:ext cx="2880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 flipV="1">
                <a:off x="104360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flipV="1">
                <a:off x="392392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组合 17"/>
          <p:cNvGrpSpPr/>
          <p:nvPr/>
        </p:nvGrpSpPr>
        <p:grpSpPr>
          <a:xfrm>
            <a:off x="4613822" y="2787774"/>
            <a:ext cx="2062138" cy="1260000"/>
            <a:chOff x="2411759" y="1299697"/>
            <a:chExt cx="2171479" cy="1260000"/>
          </a:xfrm>
        </p:grpSpPr>
        <p:sp>
          <p:nvSpPr>
            <p:cNvPr id="19" name="矩形 18"/>
            <p:cNvSpPr/>
            <p:nvPr/>
          </p:nvSpPr>
          <p:spPr>
            <a:xfrm>
              <a:off x="2411759" y="1299697"/>
              <a:ext cx="2171479" cy="1260000"/>
            </a:xfrm>
            <a:prstGeom prst="rect">
              <a:avLst/>
            </a:prstGeom>
            <a:solidFill>
              <a:srgbClr val="EFEFEF"/>
            </a:solidFill>
            <a:ln w="1905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 flipH="1" flipV="1">
              <a:off x="2496938" y="1380913"/>
              <a:ext cx="2001119" cy="1097569"/>
              <a:chOff x="1043608" y="1988840"/>
              <a:chExt cx="2880320" cy="2736304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1043608" y="1988840"/>
                <a:ext cx="2880320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1043608" y="4725144"/>
                <a:ext cx="2880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04360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V="1">
                <a:off x="392392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组合 24"/>
          <p:cNvGrpSpPr/>
          <p:nvPr/>
        </p:nvGrpSpPr>
        <p:grpSpPr>
          <a:xfrm>
            <a:off x="2541067" y="1320617"/>
            <a:ext cx="2062138" cy="1260000"/>
            <a:chOff x="2411759" y="1299697"/>
            <a:chExt cx="2171479" cy="1260000"/>
          </a:xfrm>
        </p:grpSpPr>
        <p:sp>
          <p:nvSpPr>
            <p:cNvPr id="26" name="矩形 25"/>
            <p:cNvSpPr/>
            <p:nvPr/>
          </p:nvSpPr>
          <p:spPr>
            <a:xfrm>
              <a:off x="2411759" y="1299697"/>
              <a:ext cx="2171479" cy="1260000"/>
            </a:xfrm>
            <a:prstGeom prst="rect">
              <a:avLst/>
            </a:prstGeom>
            <a:solidFill>
              <a:srgbClr val="EFEFEF"/>
            </a:solidFill>
            <a:ln w="1905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 flipH="1" flipV="1">
              <a:off x="2496938" y="1380913"/>
              <a:ext cx="2001119" cy="1097569"/>
              <a:chOff x="1043608" y="1988840"/>
              <a:chExt cx="2880320" cy="2736304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1043608" y="1988840"/>
                <a:ext cx="2880320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1043608" y="4725144"/>
                <a:ext cx="2880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 flipV="1">
                <a:off x="104360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 flipV="1">
                <a:off x="392392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组合 32"/>
          <p:cNvGrpSpPr/>
          <p:nvPr/>
        </p:nvGrpSpPr>
        <p:grpSpPr>
          <a:xfrm>
            <a:off x="468313" y="2787774"/>
            <a:ext cx="2062138" cy="1260000"/>
            <a:chOff x="2411759" y="1299697"/>
            <a:chExt cx="2171479" cy="1260000"/>
          </a:xfrm>
        </p:grpSpPr>
        <p:sp>
          <p:nvSpPr>
            <p:cNvPr id="34" name="矩形 33"/>
            <p:cNvSpPr/>
            <p:nvPr/>
          </p:nvSpPr>
          <p:spPr>
            <a:xfrm>
              <a:off x="2411759" y="1299697"/>
              <a:ext cx="2171479" cy="1260000"/>
            </a:xfrm>
            <a:prstGeom prst="rect">
              <a:avLst/>
            </a:prstGeom>
            <a:solidFill>
              <a:srgbClr val="EFEFEF"/>
            </a:solidFill>
            <a:ln w="1905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/>
            <p:cNvGrpSpPr/>
            <p:nvPr/>
          </p:nvGrpSpPr>
          <p:grpSpPr>
            <a:xfrm flipH="1" flipV="1">
              <a:off x="2496938" y="1380913"/>
              <a:ext cx="2001119" cy="1097569"/>
              <a:chOff x="1043608" y="1988840"/>
              <a:chExt cx="2880320" cy="2736304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043608" y="1988840"/>
                <a:ext cx="2880320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1043608" y="4725144"/>
                <a:ext cx="2880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 flipV="1">
                <a:off x="104360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 flipV="1">
                <a:off x="3923928" y="1988840"/>
                <a:ext cx="0" cy="273630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Rectangle 42"/>
          <p:cNvSpPr/>
          <p:nvPr/>
        </p:nvSpPr>
        <p:spPr>
          <a:xfrm>
            <a:off x="561914" y="1572216"/>
            <a:ext cx="1865931" cy="92718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利用实验室的便利条件，我们在两台高性能服务器上启动了若干虚拟机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作为缓存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节点，每个缓存节点上运行了一个我们称之为 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的守护进程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。（周围的图片即为我们使用的高性能服务器的实物图）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1914" y="129803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概况：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2"/>
          <p:cNvSpPr/>
          <p:nvPr/>
        </p:nvSpPr>
        <p:spPr>
          <a:xfrm>
            <a:off x="4730188" y="1572216"/>
            <a:ext cx="1762275" cy="92718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对缓存节点的监控，缓存节点需要定期向缓存管理子系统汇报心跳，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这个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监控信息是缓存节点系统运行信息，包括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CPU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、内存、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IO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、网络的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状况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730188" y="129803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NodeManager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工作</a:t>
            </a:r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2"/>
          <p:cNvSpPr/>
          <p:nvPr/>
        </p:nvSpPr>
        <p:spPr>
          <a:xfrm>
            <a:off x="2656154" y="3073057"/>
            <a:ext cx="1762275" cy="92718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维护本节点的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引擎的相关信息，提供操作当前节点上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引擎的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接口。比如启动一个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、停止一个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、重启一个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删除一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等，同时要定期把运行在本节点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信息向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管理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子系统进行汇报。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56154" y="2798880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NodeManager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工作</a:t>
            </a:r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tangle 42"/>
          <p:cNvSpPr/>
          <p:nvPr/>
        </p:nvSpPr>
        <p:spPr>
          <a:xfrm>
            <a:off x="6824428" y="3073057"/>
            <a:ext cx="1762275" cy="92718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由于时间有限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的实现是基于 </a:t>
            </a: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Linux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Crontab</a:t>
            </a: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使用 </a:t>
            </a: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Shell </a:t>
            </a:r>
            <a:r>
              <a:rPr 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Socket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编写了一套节点端的 </a:t>
            </a:r>
            <a:r>
              <a:rPr 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程序，定期向管理子系统通信汇报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信息和节点信息。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24428" y="2798880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备注：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6256" y="1482617"/>
            <a:ext cx="1728000" cy="9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879" y="2949774"/>
            <a:ext cx="1728000" cy="9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88024" y="2949774"/>
            <a:ext cx="1728000" cy="9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99792" y="1482617"/>
            <a:ext cx="1728000" cy="95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3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产品实现：数据层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000823" y="1772665"/>
            <a:ext cx="1584176" cy="1584176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6153223" y="1925065"/>
            <a:ext cx="1299096" cy="1299096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同心圆 4"/>
          <p:cNvSpPr/>
          <p:nvPr/>
        </p:nvSpPr>
        <p:spPr>
          <a:xfrm>
            <a:off x="5220071" y="1383045"/>
            <a:ext cx="1296144" cy="1296144"/>
          </a:xfrm>
          <a:prstGeom prst="donut">
            <a:avLst>
              <a:gd name="adj" fmla="val 6984"/>
            </a:avLst>
          </a:prstGeom>
          <a:solidFill>
            <a:srgbClr val="1CBED5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同心圆 40"/>
          <p:cNvSpPr/>
          <p:nvPr/>
        </p:nvSpPr>
        <p:spPr>
          <a:xfrm>
            <a:off x="7020271" y="1023005"/>
            <a:ext cx="1296144" cy="1296144"/>
          </a:xfrm>
          <a:prstGeom prst="donut">
            <a:avLst>
              <a:gd name="adj" fmla="val 6984"/>
            </a:avLst>
          </a:prstGeom>
          <a:solidFill>
            <a:srgbClr val="FCC415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同心圆 41"/>
          <p:cNvSpPr/>
          <p:nvPr/>
        </p:nvSpPr>
        <p:spPr>
          <a:xfrm>
            <a:off x="6772670" y="2856568"/>
            <a:ext cx="1296144" cy="1296144"/>
          </a:xfrm>
          <a:prstGeom prst="donut">
            <a:avLst>
              <a:gd name="adj" fmla="val 6984"/>
            </a:avLst>
          </a:prstGeom>
          <a:solidFill>
            <a:srgbClr val="B0C818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220071" y="1926409"/>
            <a:ext cx="1296145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05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概况</a:t>
            </a:r>
            <a:endParaRPr lang="zh-CN" altLang="en-US" sz="105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020271" y="1555661"/>
            <a:ext cx="1296145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系统数据库（</a:t>
            </a:r>
            <a:r>
              <a:rPr lang="en-US" altLang="zh-CN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</a:t>
            </a:r>
            <a:r>
              <a:rPr lang="zh-CN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772669" y="3377682"/>
            <a:ext cx="1296145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缓存引擎（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Redis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144838" y="2447655"/>
            <a:ext cx="1296145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数据层</a:t>
            </a:r>
          </a:p>
        </p:txBody>
      </p:sp>
      <p:sp>
        <p:nvSpPr>
          <p:cNvPr id="6" name="矩形 5"/>
          <p:cNvSpPr/>
          <p:nvPr/>
        </p:nvSpPr>
        <p:spPr>
          <a:xfrm>
            <a:off x="468312" y="1203782"/>
            <a:ext cx="144000" cy="396000"/>
          </a:xfrm>
          <a:prstGeom prst="rect">
            <a:avLst/>
          </a:prstGeom>
          <a:solidFill>
            <a:srgbClr val="1CBED5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8" name="Rectangle 42"/>
          <p:cNvSpPr/>
          <p:nvPr/>
        </p:nvSpPr>
        <p:spPr>
          <a:xfrm>
            <a:off x="683567" y="1441198"/>
            <a:ext cx="4248472" cy="46996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数据层分为两层：与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系统用户相关的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自身系统相关的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数据库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3567" y="1167021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概况：</a:t>
            </a: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68312" y="1671077"/>
            <a:ext cx="143247" cy="972000"/>
          </a:xfrm>
          <a:prstGeom prst="rect">
            <a:avLst/>
          </a:prstGeom>
          <a:solidFill>
            <a:srgbClr val="B0C818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Rectangle 42"/>
          <p:cNvSpPr/>
          <p:nvPr/>
        </p:nvSpPr>
        <p:spPr>
          <a:xfrm>
            <a:off x="683566" y="1908491"/>
            <a:ext cx="4400873" cy="79200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 缓存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引擎目前只能支持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系统的缓存引擎分配策略是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为每个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用户分配一个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引擎。</a:t>
            </a:r>
          </a:p>
          <a:p>
            <a:pPr>
              <a:defRPr/>
            </a:pP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 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引擎的运行载体是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系统中的缓存节点，每个缓存节点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上可能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运行着若干个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，每个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的配置信息交由该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所在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来维护和管理。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 缓存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服务子系统通过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Java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客户端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Jedis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进行的存取操作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通过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Shell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运行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redis-cli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来配置和操作本节点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83567" y="1634316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缓存引擎（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Redis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56" name="矩形 55"/>
          <p:cNvSpPr/>
          <p:nvPr/>
        </p:nvSpPr>
        <p:spPr>
          <a:xfrm>
            <a:off x="468312" y="2715950"/>
            <a:ext cx="143247" cy="1656000"/>
          </a:xfrm>
          <a:prstGeom prst="rect">
            <a:avLst/>
          </a:prstGeom>
          <a:solidFill>
            <a:srgbClr val="FCC415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Rectangle 42"/>
          <p:cNvSpPr/>
          <p:nvPr/>
        </p:nvSpPr>
        <p:spPr>
          <a:xfrm>
            <a:off x="683567" y="2953366"/>
            <a:ext cx="5040560" cy="138200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eMem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系统数据库采用的是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MongoDB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MongoDB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是一个介于关系数据库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和非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关系数据库之间的产品，是非关系数据库当中功能最丰富，最像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关系数据库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的。他支持的数据结构非常松散，是类似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json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bson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格式，因此可以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存储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比较复杂的数据类型。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最大的特点是他支持的查询语言非常强大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，其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语法有点类似于面向对象的查询语言，几乎可以实现类似关系数据库单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表查询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的绝大部分功能，而且还支持对数据建立索引。</a:t>
            </a:r>
          </a:p>
          <a:p>
            <a:pPr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之所以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采取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是因为它灵活，快速，跟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key-value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理念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相对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关系型数据库来说更加契合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Mongo 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中包含了整个系统的相关数据。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缓存服务子系统会把使用缓存服务的所有操作记录到数据库中。操作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记录存在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stat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db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</a:t>
            </a:r>
            <a:r>
              <a:rPr lang="en-US" altLang="zh-CN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Ø"/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管理子系统会把 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实例和缓存节点的监控信息记录到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数据库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altLang="zh-CN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  <a:defRPr/>
            </a:pP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节点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表和实例表存在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emem_system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中，节点的监控历史记录和</a:t>
            </a:r>
            <a:r>
              <a:rPr lang="zh-CN" altLang="en-US" sz="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监控历史记录分别存在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node_info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 </a:t>
            </a:r>
            <a:r>
              <a:rPr lang="en-US" altLang="zh-CN" sz="8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redis_info</a:t>
            </a:r>
            <a:r>
              <a:rPr lang="en-US" altLang="zh-CN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中。</a:t>
            </a:r>
            <a:endParaRPr lang="en-US" sz="8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83567" y="267918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系统数据库（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7109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产品实现：数据层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16</a:t>
            </a:fld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004330" y="1347614"/>
            <a:ext cx="706896" cy="706896"/>
            <a:chOff x="1028045" y="1563638"/>
            <a:chExt cx="864096" cy="864096"/>
          </a:xfrm>
        </p:grpSpPr>
        <p:sp>
          <p:nvSpPr>
            <p:cNvPr id="45" name="椭圆 44"/>
            <p:cNvSpPr/>
            <p:nvPr/>
          </p:nvSpPr>
          <p:spPr>
            <a:xfrm>
              <a:off x="1028045" y="1563638"/>
              <a:ext cx="864096" cy="8640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110586" y="1646179"/>
              <a:ext cx="699013" cy="699013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Rectangle 42"/>
          <p:cNvSpPr/>
          <p:nvPr/>
        </p:nvSpPr>
        <p:spPr>
          <a:xfrm>
            <a:off x="616308" y="2533296"/>
            <a:ext cx="3708363" cy="261020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服务子系统对外与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客户端程序交互。每个用户分配一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个唯一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的标识符定义为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token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，当用户调用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包中的接口时，用户的 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token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会随之发送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到</a:t>
            </a:r>
            <a:endParaRPr lang="en-US" altLang="zh-CN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并且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缓存服务子系统也需要对每个使用我们缓存服务的用户进行权限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的认证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，这里的实现方案我们采用的是每个用户分配一个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token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，用户在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使用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提供的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包使用缓存服务时每次请求都会将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token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随请求一起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发送到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缓存服务子系统，再通过缓存服务子系统进行分发。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缓存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服务子系统采用的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Groovy + Jetty +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Jedis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的架构，服务的接口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目前支持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RMI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，利用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Jetty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监听并收取客户端发送来得消息， 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Groovy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编写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服务器端逻辑，最后使用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客户端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Jedis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完成业务系统的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操作（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或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set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）。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3569" y="2153904"/>
            <a:ext cx="345638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缓存服务子系统 （</a:t>
            </a:r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Groovy + Jetty + </a:t>
            </a:r>
            <a:r>
              <a:rPr lang="en-US" altLang="zh-CN" sz="1200" b="1" dirty="0" err="1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Jedis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6360765" y="1347614"/>
            <a:ext cx="706896" cy="706896"/>
            <a:chOff x="1028045" y="1563638"/>
            <a:chExt cx="864096" cy="864096"/>
          </a:xfrm>
        </p:grpSpPr>
        <p:sp>
          <p:nvSpPr>
            <p:cNvPr id="65" name="椭圆 64"/>
            <p:cNvSpPr/>
            <p:nvPr/>
          </p:nvSpPr>
          <p:spPr>
            <a:xfrm>
              <a:off x="1028045" y="1563638"/>
              <a:ext cx="864096" cy="8640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10586" y="1646179"/>
              <a:ext cx="699013" cy="699013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Rectangle 42"/>
          <p:cNvSpPr/>
          <p:nvPr/>
        </p:nvSpPr>
        <p:spPr>
          <a:xfrm>
            <a:off x="4860032" y="2530297"/>
            <a:ext cx="3826768" cy="287715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缓存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管理子系统是一个耦合度相对比较高的一个模块。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首先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缓存管理子系统需要和所有的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通信，需要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解析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发送的节点监控信息和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实例的监控信息，并且将节点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管理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的操作和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实例的操作发送到相应的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上。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其次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，缓存管理子系统还需要提供一套管理配置接口，提供给运维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系统调用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来。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并且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，缓存管理子系统还需要和缓存服务子系统通信，每当新建一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个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实例，需要通知缓存服务子系统来保存这一实例的配置信息，方便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服务子系统分发用户的请求。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在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缓存管理子系统的实现过程中我们进行了仔细的斟酌。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为了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满足高并发的服务器，采用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Java  NIO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实现了监听服务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Server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端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，监听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8189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8190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端口。用于解析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NodeManager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发送的节点监控信息和 </a:t>
            </a:r>
            <a:r>
              <a:rPr lang="en-US" altLang="zh-CN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信息，提取出有意义的数据存入到系统数据库中。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运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维管理的管理监控，是利用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Apache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httpd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+ PHP + Shell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实现的。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292080" y="2153904"/>
            <a:ext cx="28083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缓存管理子系统 </a:t>
            </a:r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(Java + Shell + PHP)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Freeform 91"/>
          <p:cNvSpPr>
            <a:spLocks noEditPoints="1"/>
          </p:cNvSpPr>
          <p:nvPr/>
        </p:nvSpPr>
        <p:spPr bwMode="auto">
          <a:xfrm>
            <a:off x="2245065" y="1599462"/>
            <a:ext cx="225425" cy="203200"/>
          </a:xfrm>
          <a:custGeom>
            <a:avLst/>
            <a:gdLst>
              <a:gd name="T0" fmla="*/ 242 w 284"/>
              <a:gd name="T1" fmla="*/ 43 h 256"/>
              <a:gd name="T2" fmla="*/ 255 w 284"/>
              <a:gd name="T3" fmla="*/ 43 h 256"/>
              <a:gd name="T4" fmla="*/ 266 w 284"/>
              <a:gd name="T5" fmla="*/ 45 h 256"/>
              <a:gd name="T6" fmla="*/ 275 w 284"/>
              <a:gd name="T7" fmla="*/ 51 h 256"/>
              <a:gd name="T8" fmla="*/ 282 w 284"/>
              <a:gd name="T9" fmla="*/ 61 h 256"/>
              <a:gd name="T10" fmla="*/ 284 w 284"/>
              <a:gd name="T11" fmla="*/ 71 h 256"/>
              <a:gd name="T12" fmla="*/ 284 w 284"/>
              <a:gd name="T13" fmla="*/ 227 h 256"/>
              <a:gd name="T14" fmla="*/ 282 w 284"/>
              <a:gd name="T15" fmla="*/ 238 h 256"/>
              <a:gd name="T16" fmla="*/ 275 w 284"/>
              <a:gd name="T17" fmla="*/ 247 h 256"/>
              <a:gd name="T18" fmla="*/ 266 w 284"/>
              <a:gd name="T19" fmla="*/ 254 h 256"/>
              <a:gd name="T20" fmla="*/ 255 w 284"/>
              <a:gd name="T21" fmla="*/ 256 h 256"/>
              <a:gd name="T22" fmla="*/ 242 w 284"/>
              <a:gd name="T23" fmla="*/ 256 h 256"/>
              <a:gd name="T24" fmla="*/ 242 w 284"/>
              <a:gd name="T25" fmla="*/ 43 h 256"/>
              <a:gd name="T26" fmla="*/ 29 w 284"/>
              <a:gd name="T27" fmla="*/ 43 h 256"/>
              <a:gd name="T28" fmla="*/ 43 w 284"/>
              <a:gd name="T29" fmla="*/ 43 h 256"/>
              <a:gd name="T30" fmla="*/ 43 w 284"/>
              <a:gd name="T31" fmla="*/ 256 h 256"/>
              <a:gd name="T32" fmla="*/ 29 w 284"/>
              <a:gd name="T33" fmla="*/ 256 h 256"/>
              <a:gd name="T34" fmla="*/ 18 w 284"/>
              <a:gd name="T35" fmla="*/ 254 h 256"/>
              <a:gd name="T36" fmla="*/ 9 w 284"/>
              <a:gd name="T37" fmla="*/ 247 h 256"/>
              <a:gd name="T38" fmla="*/ 2 w 284"/>
              <a:gd name="T39" fmla="*/ 238 h 256"/>
              <a:gd name="T40" fmla="*/ 0 w 284"/>
              <a:gd name="T41" fmla="*/ 227 h 256"/>
              <a:gd name="T42" fmla="*/ 0 w 284"/>
              <a:gd name="T43" fmla="*/ 71 h 256"/>
              <a:gd name="T44" fmla="*/ 2 w 284"/>
              <a:gd name="T45" fmla="*/ 61 h 256"/>
              <a:gd name="T46" fmla="*/ 9 w 284"/>
              <a:gd name="T47" fmla="*/ 51 h 256"/>
              <a:gd name="T48" fmla="*/ 18 w 284"/>
              <a:gd name="T49" fmla="*/ 45 h 256"/>
              <a:gd name="T50" fmla="*/ 29 w 284"/>
              <a:gd name="T51" fmla="*/ 43 h 256"/>
              <a:gd name="T52" fmla="*/ 143 w 284"/>
              <a:gd name="T53" fmla="*/ 17 h 256"/>
              <a:gd name="T54" fmla="*/ 125 w 284"/>
              <a:gd name="T55" fmla="*/ 19 h 256"/>
              <a:gd name="T56" fmla="*/ 111 w 284"/>
              <a:gd name="T57" fmla="*/ 24 h 256"/>
              <a:gd name="T58" fmla="*/ 111 w 284"/>
              <a:gd name="T59" fmla="*/ 43 h 256"/>
              <a:gd name="T60" fmla="*/ 174 w 284"/>
              <a:gd name="T61" fmla="*/ 43 h 256"/>
              <a:gd name="T62" fmla="*/ 174 w 284"/>
              <a:gd name="T63" fmla="*/ 24 h 256"/>
              <a:gd name="T64" fmla="*/ 159 w 284"/>
              <a:gd name="T65" fmla="*/ 19 h 256"/>
              <a:gd name="T66" fmla="*/ 143 w 284"/>
              <a:gd name="T67" fmla="*/ 17 h 256"/>
              <a:gd name="T68" fmla="*/ 143 w 284"/>
              <a:gd name="T69" fmla="*/ 0 h 256"/>
              <a:gd name="T70" fmla="*/ 158 w 284"/>
              <a:gd name="T71" fmla="*/ 1 h 256"/>
              <a:gd name="T72" fmla="*/ 172 w 284"/>
              <a:gd name="T73" fmla="*/ 5 h 256"/>
              <a:gd name="T74" fmla="*/ 182 w 284"/>
              <a:gd name="T75" fmla="*/ 9 h 256"/>
              <a:gd name="T76" fmla="*/ 191 w 284"/>
              <a:gd name="T77" fmla="*/ 13 h 256"/>
              <a:gd name="T78" fmla="*/ 191 w 284"/>
              <a:gd name="T79" fmla="*/ 43 h 256"/>
              <a:gd name="T80" fmla="*/ 222 w 284"/>
              <a:gd name="T81" fmla="*/ 43 h 256"/>
              <a:gd name="T82" fmla="*/ 222 w 284"/>
              <a:gd name="T83" fmla="*/ 256 h 256"/>
              <a:gd name="T84" fmla="*/ 62 w 284"/>
              <a:gd name="T85" fmla="*/ 256 h 256"/>
              <a:gd name="T86" fmla="*/ 62 w 284"/>
              <a:gd name="T87" fmla="*/ 43 h 256"/>
              <a:gd name="T88" fmla="*/ 94 w 284"/>
              <a:gd name="T89" fmla="*/ 43 h 256"/>
              <a:gd name="T90" fmla="*/ 94 w 284"/>
              <a:gd name="T91" fmla="*/ 13 h 256"/>
              <a:gd name="T92" fmla="*/ 102 w 284"/>
              <a:gd name="T93" fmla="*/ 9 h 256"/>
              <a:gd name="T94" fmla="*/ 112 w 284"/>
              <a:gd name="T95" fmla="*/ 5 h 256"/>
              <a:gd name="T96" fmla="*/ 126 w 284"/>
              <a:gd name="T97" fmla="*/ 1 h 256"/>
              <a:gd name="T98" fmla="*/ 143 w 284"/>
              <a:gd name="T99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84" h="256">
                <a:moveTo>
                  <a:pt x="242" y="43"/>
                </a:moveTo>
                <a:lnTo>
                  <a:pt x="255" y="43"/>
                </a:lnTo>
                <a:lnTo>
                  <a:pt x="266" y="45"/>
                </a:lnTo>
                <a:lnTo>
                  <a:pt x="275" y="51"/>
                </a:lnTo>
                <a:lnTo>
                  <a:pt x="282" y="61"/>
                </a:lnTo>
                <a:lnTo>
                  <a:pt x="284" y="71"/>
                </a:lnTo>
                <a:lnTo>
                  <a:pt x="284" y="227"/>
                </a:lnTo>
                <a:lnTo>
                  <a:pt x="282" y="238"/>
                </a:lnTo>
                <a:lnTo>
                  <a:pt x="275" y="247"/>
                </a:lnTo>
                <a:lnTo>
                  <a:pt x="266" y="254"/>
                </a:lnTo>
                <a:lnTo>
                  <a:pt x="255" y="256"/>
                </a:lnTo>
                <a:lnTo>
                  <a:pt x="242" y="256"/>
                </a:lnTo>
                <a:lnTo>
                  <a:pt x="242" y="43"/>
                </a:lnTo>
                <a:close/>
                <a:moveTo>
                  <a:pt x="29" y="43"/>
                </a:moveTo>
                <a:lnTo>
                  <a:pt x="43" y="43"/>
                </a:lnTo>
                <a:lnTo>
                  <a:pt x="43" y="256"/>
                </a:lnTo>
                <a:lnTo>
                  <a:pt x="29" y="256"/>
                </a:lnTo>
                <a:lnTo>
                  <a:pt x="18" y="254"/>
                </a:lnTo>
                <a:lnTo>
                  <a:pt x="9" y="247"/>
                </a:lnTo>
                <a:lnTo>
                  <a:pt x="2" y="238"/>
                </a:lnTo>
                <a:lnTo>
                  <a:pt x="0" y="227"/>
                </a:lnTo>
                <a:lnTo>
                  <a:pt x="0" y="71"/>
                </a:lnTo>
                <a:lnTo>
                  <a:pt x="2" y="61"/>
                </a:lnTo>
                <a:lnTo>
                  <a:pt x="9" y="51"/>
                </a:lnTo>
                <a:lnTo>
                  <a:pt x="18" y="45"/>
                </a:lnTo>
                <a:lnTo>
                  <a:pt x="29" y="43"/>
                </a:lnTo>
                <a:close/>
                <a:moveTo>
                  <a:pt x="143" y="17"/>
                </a:moveTo>
                <a:lnTo>
                  <a:pt x="125" y="19"/>
                </a:lnTo>
                <a:lnTo>
                  <a:pt x="111" y="24"/>
                </a:lnTo>
                <a:lnTo>
                  <a:pt x="111" y="43"/>
                </a:lnTo>
                <a:lnTo>
                  <a:pt x="174" y="43"/>
                </a:lnTo>
                <a:lnTo>
                  <a:pt x="174" y="24"/>
                </a:lnTo>
                <a:lnTo>
                  <a:pt x="159" y="19"/>
                </a:lnTo>
                <a:lnTo>
                  <a:pt x="143" y="17"/>
                </a:lnTo>
                <a:close/>
                <a:moveTo>
                  <a:pt x="143" y="0"/>
                </a:moveTo>
                <a:lnTo>
                  <a:pt x="158" y="1"/>
                </a:lnTo>
                <a:lnTo>
                  <a:pt x="172" y="5"/>
                </a:lnTo>
                <a:lnTo>
                  <a:pt x="182" y="9"/>
                </a:lnTo>
                <a:lnTo>
                  <a:pt x="191" y="13"/>
                </a:lnTo>
                <a:lnTo>
                  <a:pt x="191" y="43"/>
                </a:lnTo>
                <a:lnTo>
                  <a:pt x="222" y="43"/>
                </a:lnTo>
                <a:lnTo>
                  <a:pt x="222" y="256"/>
                </a:lnTo>
                <a:lnTo>
                  <a:pt x="62" y="256"/>
                </a:lnTo>
                <a:lnTo>
                  <a:pt x="62" y="43"/>
                </a:lnTo>
                <a:lnTo>
                  <a:pt x="94" y="43"/>
                </a:lnTo>
                <a:lnTo>
                  <a:pt x="94" y="13"/>
                </a:lnTo>
                <a:lnTo>
                  <a:pt x="102" y="9"/>
                </a:lnTo>
                <a:lnTo>
                  <a:pt x="112" y="5"/>
                </a:lnTo>
                <a:lnTo>
                  <a:pt x="126" y="1"/>
                </a:lnTo>
                <a:lnTo>
                  <a:pt x="1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92"/>
          <p:cNvSpPr>
            <a:spLocks noEditPoints="1"/>
          </p:cNvSpPr>
          <p:nvPr/>
        </p:nvSpPr>
        <p:spPr bwMode="auto">
          <a:xfrm>
            <a:off x="6617772" y="1605018"/>
            <a:ext cx="192882" cy="197644"/>
          </a:xfrm>
          <a:custGeom>
            <a:avLst/>
            <a:gdLst>
              <a:gd name="T0" fmla="*/ 175 w 243"/>
              <a:gd name="T1" fmla="*/ 40 h 249"/>
              <a:gd name="T2" fmla="*/ 164 w 243"/>
              <a:gd name="T3" fmla="*/ 53 h 249"/>
              <a:gd name="T4" fmla="*/ 164 w 243"/>
              <a:gd name="T5" fmla="*/ 69 h 249"/>
              <a:gd name="T6" fmla="*/ 175 w 243"/>
              <a:gd name="T7" fmla="*/ 82 h 249"/>
              <a:gd name="T8" fmla="*/ 191 w 243"/>
              <a:gd name="T9" fmla="*/ 82 h 249"/>
              <a:gd name="T10" fmla="*/ 204 w 243"/>
              <a:gd name="T11" fmla="*/ 69 h 249"/>
              <a:gd name="T12" fmla="*/ 204 w 243"/>
              <a:gd name="T13" fmla="*/ 53 h 249"/>
              <a:gd name="T14" fmla="*/ 191 w 243"/>
              <a:gd name="T15" fmla="*/ 40 h 249"/>
              <a:gd name="T16" fmla="*/ 216 w 243"/>
              <a:gd name="T17" fmla="*/ 0 h 249"/>
              <a:gd name="T18" fmla="*/ 239 w 243"/>
              <a:gd name="T19" fmla="*/ 1 h 249"/>
              <a:gd name="T20" fmla="*/ 243 w 243"/>
              <a:gd name="T21" fmla="*/ 4 h 249"/>
              <a:gd name="T22" fmla="*/ 243 w 243"/>
              <a:gd name="T23" fmla="*/ 28 h 249"/>
              <a:gd name="T24" fmla="*/ 232 w 243"/>
              <a:gd name="T25" fmla="*/ 69 h 249"/>
              <a:gd name="T26" fmla="*/ 209 w 243"/>
              <a:gd name="T27" fmla="*/ 106 h 249"/>
              <a:gd name="T28" fmla="*/ 184 w 243"/>
              <a:gd name="T29" fmla="*/ 135 h 249"/>
              <a:gd name="T30" fmla="*/ 162 w 243"/>
              <a:gd name="T31" fmla="*/ 154 h 249"/>
              <a:gd name="T32" fmla="*/ 154 w 243"/>
              <a:gd name="T33" fmla="*/ 161 h 249"/>
              <a:gd name="T34" fmla="*/ 155 w 243"/>
              <a:gd name="T35" fmla="*/ 197 h 249"/>
              <a:gd name="T36" fmla="*/ 146 w 243"/>
              <a:gd name="T37" fmla="*/ 217 h 249"/>
              <a:gd name="T38" fmla="*/ 123 w 243"/>
              <a:gd name="T39" fmla="*/ 231 h 249"/>
              <a:gd name="T40" fmla="*/ 83 w 243"/>
              <a:gd name="T41" fmla="*/ 248 h 249"/>
              <a:gd name="T42" fmla="*/ 76 w 243"/>
              <a:gd name="T43" fmla="*/ 249 h 249"/>
              <a:gd name="T44" fmla="*/ 71 w 243"/>
              <a:gd name="T45" fmla="*/ 247 h 249"/>
              <a:gd name="T46" fmla="*/ 69 w 243"/>
              <a:gd name="T47" fmla="*/ 241 h 249"/>
              <a:gd name="T48" fmla="*/ 70 w 243"/>
              <a:gd name="T49" fmla="*/ 234 h 249"/>
              <a:gd name="T50" fmla="*/ 76 w 243"/>
              <a:gd name="T51" fmla="*/ 219 h 249"/>
              <a:gd name="T52" fmla="*/ 80 w 243"/>
              <a:gd name="T53" fmla="*/ 205 h 249"/>
              <a:gd name="T54" fmla="*/ 44 w 243"/>
              <a:gd name="T55" fmla="*/ 165 h 249"/>
              <a:gd name="T56" fmla="*/ 36 w 243"/>
              <a:gd name="T57" fmla="*/ 169 h 249"/>
              <a:gd name="T58" fmla="*/ 21 w 243"/>
              <a:gd name="T59" fmla="*/ 174 h 249"/>
              <a:gd name="T60" fmla="*/ 11 w 243"/>
              <a:gd name="T61" fmla="*/ 178 h 249"/>
              <a:gd name="T62" fmla="*/ 4 w 243"/>
              <a:gd name="T63" fmla="*/ 178 h 249"/>
              <a:gd name="T64" fmla="*/ 1 w 243"/>
              <a:gd name="T65" fmla="*/ 174 h 249"/>
              <a:gd name="T66" fmla="*/ 0 w 243"/>
              <a:gd name="T67" fmla="*/ 168 h 249"/>
              <a:gd name="T68" fmla="*/ 11 w 243"/>
              <a:gd name="T69" fmla="*/ 141 h 249"/>
              <a:gd name="T70" fmla="*/ 24 w 243"/>
              <a:gd name="T71" fmla="*/ 110 h 249"/>
              <a:gd name="T72" fmla="*/ 40 w 243"/>
              <a:gd name="T73" fmla="*/ 93 h 249"/>
              <a:gd name="T74" fmla="*/ 65 w 243"/>
              <a:gd name="T75" fmla="*/ 89 h 249"/>
              <a:gd name="T76" fmla="*/ 88 w 243"/>
              <a:gd name="T77" fmla="*/ 89 h 249"/>
              <a:gd name="T78" fmla="*/ 100 w 243"/>
              <a:gd name="T79" fmla="*/ 73 h 249"/>
              <a:gd name="T80" fmla="*/ 125 w 243"/>
              <a:gd name="T81" fmla="*/ 48 h 249"/>
              <a:gd name="T82" fmla="*/ 156 w 243"/>
              <a:gd name="T83" fmla="*/ 23 h 249"/>
              <a:gd name="T84" fmla="*/ 195 w 243"/>
              <a:gd name="T85" fmla="*/ 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3" h="249">
                <a:moveTo>
                  <a:pt x="184" y="39"/>
                </a:moveTo>
                <a:lnTo>
                  <a:pt x="175" y="40"/>
                </a:lnTo>
                <a:lnTo>
                  <a:pt x="168" y="45"/>
                </a:lnTo>
                <a:lnTo>
                  <a:pt x="164" y="53"/>
                </a:lnTo>
                <a:lnTo>
                  <a:pt x="161" y="62"/>
                </a:lnTo>
                <a:lnTo>
                  <a:pt x="164" y="69"/>
                </a:lnTo>
                <a:lnTo>
                  <a:pt x="168" y="77"/>
                </a:lnTo>
                <a:lnTo>
                  <a:pt x="175" y="82"/>
                </a:lnTo>
                <a:lnTo>
                  <a:pt x="184" y="83"/>
                </a:lnTo>
                <a:lnTo>
                  <a:pt x="191" y="82"/>
                </a:lnTo>
                <a:lnTo>
                  <a:pt x="199" y="77"/>
                </a:lnTo>
                <a:lnTo>
                  <a:pt x="204" y="69"/>
                </a:lnTo>
                <a:lnTo>
                  <a:pt x="205" y="62"/>
                </a:lnTo>
                <a:lnTo>
                  <a:pt x="204" y="53"/>
                </a:lnTo>
                <a:lnTo>
                  <a:pt x="199" y="45"/>
                </a:lnTo>
                <a:lnTo>
                  <a:pt x="191" y="40"/>
                </a:lnTo>
                <a:lnTo>
                  <a:pt x="184" y="39"/>
                </a:lnTo>
                <a:close/>
                <a:moveTo>
                  <a:pt x="216" y="0"/>
                </a:moveTo>
                <a:lnTo>
                  <a:pt x="237" y="0"/>
                </a:lnTo>
                <a:lnTo>
                  <a:pt x="239" y="1"/>
                </a:lnTo>
                <a:lnTo>
                  <a:pt x="242" y="1"/>
                </a:lnTo>
                <a:lnTo>
                  <a:pt x="243" y="4"/>
                </a:lnTo>
                <a:lnTo>
                  <a:pt x="243" y="6"/>
                </a:lnTo>
                <a:lnTo>
                  <a:pt x="243" y="28"/>
                </a:lnTo>
                <a:lnTo>
                  <a:pt x="239" y="49"/>
                </a:lnTo>
                <a:lnTo>
                  <a:pt x="232" y="69"/>
                </a:lnTo>
                <a:lnTo>
                  <a:pt x="220" y="88"/>
                </a:lnTo>
                <a:lnTo>
                  <a:pt x="209" y="106"/>
                </a:lnTo>
                <a:lnTo>
                  <a:pt x="196" y="122"/>
                </a:lnTo>
                <a:lnTo>
                  <a:pt x="184" y="135"/>
                </a:lnTo>
                <a:lnTo>
                  <a:pt x="171" y="146"/>
                </a:lnTo>
                <a:lnTo>
                  <a:pt x="162" y="154"/>
                </a:lnTo>
                <a:lnTo>
                  <a:pt x="156" y="159"/>
                </a:lnTo>
                <a:lnTo>
                  <a:pt x="154" y="161"/>
                </a:lnTo>
                <a:lnTo>
                  <a:pt x="156" y="181"/>
                </a:lnTo>
                <a:lnTo>
                  <a:pt x="155" y="197"/>
                </a:lnTo>
                <a:lnTo>
                  <a:pt x="152" y="209"/>
                </a:lnTo>
                <a:lnTo>
                  <a:pt x="146" y="217"/>
                </a:lnTo>
                <a:lnTo>
                  <a:pt x="137" y="224"/>
                </a:lnTo>
                <a:lnTo>
                  <a:pt x="123" y="231"/>
                </a:lnTo>
                <a:lnTo>
                  <a:pt x="106" y="238"/>
                </a:lnTo>
                <a:lnTo>
                  <a:pt x="83" y="248"/>
                </a:lnTo>
                <a:lnTo>
                  <a:pt x="79" y="249"/>
                </a:lnTo>
                <a:lnTo>
                  <a:pt x="76" y="249"/>
                </a:lnTo>
                <a:lnTo>
                  <a:pt x="73" y="248"/>
                </a:lnTo>
                <a:lnTo>
                  <a:pt x="71" y="247"/>
                </a:lnTo>
                <a:lnTo>
                  <a:pt x="70" y="244"/>
                </a:lnTo>
                <a:lnTo>
                  <a:pt x="69" y="241"/>
                </a:lnTo>
                <a:lnTo>
                  <a:pt x="69" y="238"/>
                </a:lnTo>
                <a:lnTo>
                  <a:pt x="70" y="234"/>
                </a:lnTo>
                <a:lnTo>
                  <a:pt x="72" y="228"/>
                </a:lnTo>
                <a:lnTo>
                  <a:pt x="76" y="219"/>
                </a:lnTo>
                <a:lnTo>
                  <a:pt x="79" y="211"/>
                </a:lnTo>
                <a:lnTo>
                  <a:pt x="80" y="205"/>
                </a:lnTo>
                <a:lnTo>
                  <a:pt x="81" y="203"/>
                </a:lnTo>
                <a:lnTo>
                  <a:pt x="44" y="165"/>
                </a:lnTo>
                <a:lnTo>
                  <a:pt x="42" y="166"/>
                </a:lnTo>
                <a:lnTo>
                  <a:pt x="36" y="169"/>
                </a:lnTo>
                <a:lnTo>
                  <a:pt x="29" y="172"/>
                </a:lnTo>
                <a:lnTo>
                  <a:pt x="21" y="174"/>
                </a:lnTo>
                <a:lnTo>
                  <a:pt x="14" y="178"/>
                </a:lnTo>
                <a:lnTo>
                  <a:pt x="11" y="178"/>
                </a:lnTo>
                <a:lnTo>
                  <a:pt x="7" y="179"/>
                </a:lnTo>
                <a:lnTo>
                  <a:pt x="4" y="178"/>
                </a:lnTo>
                <a:lnTo>
                  <a:pt x="2" y="176"/>
                </a:lnTo>
                <a:lnTo>
                  <a:pt x="1" y="174"/>
                </a:lnTo>
                <a:lnTo>
                  <a:pt x="0" y="172"/>
                </a:lnTo>
                <a:lnTo>
                  <a:pt x="0" y="168"/>
                </a:lnTo>
                <a:lnTo>
                  <a:pt x="1" y="163"/>
                </a:lnTo>
                <a:lnTo>
                  <a:pt x="11" y="141"/>
                </a:lnTo>
                <a:lnTo>
                  <a:pt x="18" y="123"/>
                </a:lnTo>
                <a:lnTo>
                  <a:pt x="24" y="110"/>
                </a:lnTo>
                <a:lnTo>
                  <a:pt x="31" y="99"/>
                </a:lnTo>
                <a:lnTo>
                  <a:pt x="40" y="93"/>
                </a:lnTo>
                <a:lnTo>
                  <a:pt x="51" y="91"/>
                </a:lnTo>
                <a:lnTo>
                  <a:pt x="65" y="89"/>
                </a:lnTo>
                <a:lnTo>
                  <a:pt x="86" y="92"/>
                </a:lnTo>
                <a:lnTo>
                  <a:pt x="88" y="89"/>
                </a:lnTo>
                <a:lnTo>
                  <a:pt x="92" y="83"/>
                </a:lnTo>
                <a:lnTo>
                  <a:pt x="100" y="73"/>
                </a:lnTo>
                <a:lnTo>
                  <a:pt x="111" y="62"/>
                </a:lnTo>
                <a:lnTo>
                  <a:pt x="125" y="48"/>
                </a:lnTo>
                <a:lnTo>
                  <a:pt x="139" y="35"/>
                </a:lnTo>
                <a:lnTo>
                  <a:pt x="156" y="23"/>
                </a:lnTo>
                <a:lnTo>
                  <a:pt x="175" y="12"/>
                </a:lnTo>
                <a:lnTo>
                  <a:pt x="195" y="4"/>
                </a:lnTo>
                <a:lnTo>
                  <a:pt x="21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5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产品实现：数据层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17</a:t>
            </a:fld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004330" y="1347614"/>
            <a:ext cx="706896" cy="706896"/>
            <a:chOff x="1028045" y="1563638"/>
            <a:chExt cx="864096" cy="864096"/>
          </a:xfrm>
        </p:grpSpPr>
        <p:sp>
          <p:nvSpPr>
            <p:cNvPr id="45" name="椭圆 44"/>
            <p:cNvSpPr/>
            <p:nvPr/>
          </p:nvSpPr>
          <p:spPr>
            <a:xfrm>
              <a:off x="1028045" y="1563638"/>
              <a:ext cx="864096" cy="8640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110586" y="1646179"/>
              <a:ext cx="699013" cy="699013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Rectangle 42"/>
          <p:cNvSpPr/>
          <p:nvPr/>
        </p:nvSpPr>
        <p:spPr>
          <a:xfrm>
            <a:off x="616308" y="2533296"/>
            <a:ext cx="3708363" cy="261020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当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运维系统触发新建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实例的请求时，根据当前各个缓存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节点的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内存和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CPU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状态，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系统将会优先选取一个最优的节点（可用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内存最多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）新建一个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实例，并返回对应的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和端口。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3569" y="2153904"/>
            <a:ext cx="345638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缓存资源负载均衡策略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6360765" y="1347614"/>
            <a:ext cx="706896" cy="706896"/>
            <a:chOff x="1028045" y="1563638"/>
            <a:chExt cx="864096" cy="864096"/>
          </a:xfrm>
        </p:grpSpPr>
        <p:sp>
          <p:nvSpPr>
            <p:cNvPr id="65" name="椭圆 64"/>
            <p:cNvSpPr/>
            <p:nvPr/>
          </p:nvSpPr>
          <p:spPr>
            <a:xfrm>
              <a:off x="1028045" y="1563638"/>
              <a:ext cx="864096" cy="8640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10586" y="1646179"/>
              <a:ext cx="699013" cy="699013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Rectangle 42"/>
          <p:cNvSpPr/>
          <p:nvPr/>
        </p:nvSpPr>
        <p:spPr>
          <a:xfrm>
            <a:off x="4860032" y="2530297"/>
            <a:ext cx="3826768" cy="287715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为了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最大限度的利用系统的缓存资源，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为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分配的实际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内存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和用户申请的配额是有差别的。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比如说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用户申请了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2G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的内存空间，在初始阶段，为了最大效率的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利用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系统资源，系统给用户新建的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实例的内存大小是小于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2G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的，</a:t>
            </a:r>
          </a:p>
          <a:p>
            <a:pPr>
              <a:defRPr/>
            </a:pP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（初始的内存大小是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256M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），只有当用户的使用量上来以后，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系统会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动态的为用户的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更改内存配额。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实现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是通过修改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实例的参数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maxmemory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实现的。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扩容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或缩容的算法我们参考了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ArrayList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的伸缩算法。即当用户的</a:t>
            </a:r>
          </a:p>
          <a:p>
            <a:pPr>
              <a:defRPr/>
            </a:pP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当前的内存使用率超过一半则扩容（小于等于最大配额），如果当前用</a:t>
            </a:r>
          </a:p>
          <a:p>
            <a:pPr>
              <a:defRPr/>
            </a:pP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户的内存使用率小于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1/4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则缩容（大于等于最小配额）。</a:t>
            </a:r>
          </a:p>
          <a:p>
            <a:pPr>
              <a:defRPr/>
            </a:pP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为了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避免在临界值附近的波动造成多次重复操作，我们为扩容或缩容的条件加入了阈值的概念，即只有当连续多次监控中都发现已经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满足了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扩容或缩容的条件我们才进行相应的操作，这样有效避免了在临界点</a:t>
            </a:r>
          </a:p>
          <a:p>
            <a:pPr>
              <a:defRPr/>
            </a:pP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附近的反复操作的情况。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292080" y="2153904"/>
            <a:ext cx="28083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缓存资源动态调整策略</a:t>
            </a:r>
          </a:p>
        </p:txBody>
      </p:sp>
      <p:sp>
        <p:nvSpPr>
          <p:cNvPr id="82" name="Freeform 91"/>
          <p:cNvSpPr>
            <a:spLocks noEditPoints="1"/>
          </p:cNvSpPr>
          <p:nvPr/>
        </p:nvSpPr>
        <p:spPr bwMode="auto">
          <a:xfrm>
            <a:off x="2245065" y="1599462"/>
            <a:ext cx="225425" cy="203200"/>
          </a:xfrm>
          <a:custGeom>
            <a:avLst/>
            <a:gdLst>
              <a:gd name="T0" fmla="*/ 242 w 284"/>
              <a:gd name="T1" fmla="*/ 43 h 256"/>
              <a:gd name="T2" fmla="*/ 255 w 284"/>
              <a:gd name="T3" fmla="*/ 43 h 256"/>
              <a:gd name="T4" fmla="*/ 266 w 284"/>
              <a:gd name="T5" fmla="*/ 45 h 256"/>
              <a:gd name="T6" fmla="*/ 275 w 284"/>
              <a:gd name="T7" fmla="*/ 51 h 256"/>
              <a:gd name="T8" fmla="*/ 282 w 284"/>
              <a:gd name="T9" fmla="*/ 61 h 256"/>
              <a:gd name="T10" fmla="*/ 284 w 284"/>
              <a:gd name="T11" fmla="*/ 71 h 256"/>
              <a:gd name="T12" fmla="*/ 284 w 284"/>
              <a:gd name="T13" fmla="*/ 227 h 256"/>
              <a:gd name="T14" fmla="*/ 282 w 284"/>
              <a:gd name="T15" fmla="*/ 238 h 256"/>
              <a:gd name="T16" fmla="*/ 275 w 284"/>
              <a:gd name="T17" fmla="*/ 247 h 256"/>
              <a:gd name="T18" fmla="*/ 266 w 284"/>
              <a:gd name="T19" fmla="*/ 254 h 256"/>
              <a:gd name="T20" fmla="*/ 255 w 284"/>
              <a:gd name="T21" fmla="*/ 256 h 256"/>
              <a:gd name="T22" fmla="*/ 242 w 284"/>
              <a:gd name="T23" fmla="*/ 256 h 256"/>
              <a:gd name="T24" fmla="*/ 242 w 284"/>
              <a:gd name="T25" fmla="*/ 43 h 256"/>
              <a:gd name="T26" fmla="*/ 29 w 284"/>
              <a:gd name="T27" fmla="*/ 43 h 256"/>
              <a:gd name="T28" fmla="*/ 43 w 284"/>
              <a:gd name="T29" fmla="*/ 43 h 256"/>
              <a:gd name="T30" fmla="*/ 43 w 284"/>
              <a:gd name="T31" fmla="*/ 256 h 256"/>
              <a:gd name="T32" fmla="*/ 29 w 284"/>
              <a:gd name="T33" fmla="*/ 256 h 256"/>
              <a:gd name="T34" fmla="*/ 18 w 284"/>
              <a:gd name="T35" fmla="*/ 254 h 256"/>
              <a:gd name="T36" fmla="*/ 9 w 284"/>
              <a:gd name="T37" fmla="*/ 247 h 256"/>
              <a:gd name="T38" fmla="*/ 2 w 284"/>
              <a:gd name="T39" fmla="*/ 238 h 256"/>
              <a:gd name="T40" fmla="*/ 0 w 284"/>
              <a:gd name="T41" fmla="*/ 227 h 256"/>
              <a:gd name="T42" fmla="*/ 0 w 284"/>
              <a:gd name="T43" fmla="*/ 71 h 256"/>
              <a:gd name="T44" fmla="*/ 2 w 284"/>
              <a:gd name="T45" fmla="*/ 61 h 256"/>
              <a:gd name="T46" fmla="*/ 9 w 284"/>
              <a:gd name="T47" fmla="*/ 51 h 256"/>
              <a:gd name="T48" fmla="*/ 18 w 284"/>
              <a:gd name="T49" fmla="*/ 45 h 256"/>
              <a:gd name="T50" fmla="*/ 29 w 284"/>
              <a:gd name="T51" fmla="*/ 43 h 256"/>
              <a:gd name="T52" fmla="*/ 143 w 284"/>
              <a:gd name="T53" fmla="*/ 17 h 256"/>
              <a:gd name="T54" fmla="*/ 125 w 284"/>
              <a:gd name="T55" fmla="*/ 19 h 256"/>
              <a:gd name="T56" fmla="*/ 111 w 284"/>
              <a:gd name="T57" fmla="*/ 24 h 256"/>
              <a:gd name="T58" fmla="*/ 111 w 284"/>
              <a:gd name="T59" fmla="*/ 43 h 256"/>
              <a:gd name="T60" fmla="*/ 174 w 284"/>
              <a:gd name="T61" fmla="*/ 43 h 256"/>
              <a:gd name="T62" fmla="*/ 174 w 284"/>
              <a:gd name="T63" fmla="*/ 24 h 256"/>
              <a:gd name="T64" fmla="*/ 159 w 284"/>
              <a:gd name="T65" fmla="*/ 19 h 256"/>
              <a:gd name="T66" fmla="*/ 143 w 284"/>
              <a:gd name="T67" fmla="*/ 17 h 256"/>
              <a:gd name="T68" fmla="*/ 143 w 284"/>
              <a:gd name="T69" fmla="*/ 0 h 256"/>
              <a:gd name="T70" fmla="*/ 158 w 284"/>
              <a:gd name="T71" fmla="*/ 1 h 256"/>
              <a:gd name="T72" fmla="*/ 172 w 284"/>
              <a:gd name="T73" fmla="*/ 5 h 256"/>
              <a:gd name="T74" fmla="*/ 182 w 284"/>
              <a:gd name="T75" fmla="*/ 9 h 256"/>
              <a:gd name="T76" fmla="*/ 191 w 284"/>
              <a:gd name="T77" fmla="*/ 13 h 256"/>
              <a:gd name="T78" fmla="*/ 191 w 284"/>
              <a:gd name="T79" fmla="*/ 43 h 256"/>
              <a:gd name="T80" fmla="*/ 222 w 284"/>
              <a:gd name="T81" fmla="*/ 43 h 256"/>
              <a:gd name="T82" fmla="*/ 222 w 284"/>
              <a:gd name="T83" fmla="*/ 256 h 256"/>
              <a:gd name="T84" fmla="*/ 62 w 284"/>
              <a:gd name="T85" fmla="*/ 256 h 256"/>
              <a:gd name="T86" fmla="*/ 62 w 284"/>
              <a:gd name="T87" fmla="*/ 43 h 256"/>
              <a:gd name="T88" fmla="*/ 94 w 284"/>
              <a:gd name="T89" fmla="*/ 43 h 256"/>
              <a:gd name="T90" fmla="*/ 94 w 284"/>
              <a:gd name="T91" fmla="*/ 13 h 256"/>
              <a:gd name="T92" fmla="*/ 102 w 284"/>
              <a:gd name="T93" fmla="*/ 9 h 256"/>
              <a:gd name="T94" fmla="*/ 112 w 284"/>
              <a:gd name="T95" fmla="*/ 5 h 256"/>
              <a:gd name="T96" fmla="*/ 126 w 284"/>
              <a:gd name="T97" fmla="*/ 1 h 256"/>
              <a:gd name="T98" fmla="*/ 143 w 284"/>
              <a:gd name="T99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84" h="256">
                <a:moveTo>
                  <a:pt x="242" y="43"/>
                </a:moveTo>
                <a:lnTo>
                  <a:pt x="255" y="43"/>
                </a:lnTo>
                <a:lnTo>
                  <a:pt x="266" y="45"/>
                </a:lnTo>
                <a:lnTo>
                  <a:pt x="275" y="51"/>
                </a:lnTo>
                <a:lnTo>
                  <a:pt x="282" y="61"/>
                </a:lnTo>
                <a:lnTo>
                  <a:pt x="284" y="71"/>
                </a:lnTo>
                <a:lnTo>
                  <a:pt x="284" y="227"/>
                </a:lnTo>
                <a:lnTo>
                  <a:pt x="282" y="238"/>
                </a:lnTo>
                <a:lnTo>
                  <a:pt x="275" y="247"/>
                </a:lnTo>
                <a:lnTo>
                  <a:pt x="266" y="254"/>
                </a:lnTo>
                <a:lnTo>
                  <a:pt x="255" y="256"/>
                </a:lnTo>
                <a:lnTo>
                  <a:pt x="242" y="256"/>
                </a:lnTo>
                <a:lnTo>
                  <a:pt x="242" y="43"/>
                </a:lnTo>
                <a:close/>
                <a:moveTo>
                  <a:pt x="29" y="43"/>
                </a:moveTo>
                <a:lnTo>
                  <a:pt x="43" y="43"/>
                </a:lnTo>
                <a:lnTo>
                  <a:pt x="43" y="256"/>
                </a:lnTo>
                <a:lnTo>
                  <a:pt x="29" y="256"/>
                </a:lnTo>
                <a:lnTo>
                  <a:pt x="18" y="254"/>
                </a:lnTo>
                <a:lnTo>
                  <a:pt x="9" y="247"/>
                </a:lnTo>
                <a:lnTo>
                  <a:pt x="2" y="238"/>
                </a:lnTo>
                <a:lnTo>
                  <a:pt x="0" y="227"/>
                </a:lnTo>
                <a:lnTo>
                  <a:pt x="0" y="71"/>
                </a:lnTo>
                <a:lnTo>
                  <a:pt x="2" y="61"/>
                </a:lnTo>
                <a:lnTo>
                  <a:pt x="9" y="51"/>
                </a:lnTo>
                <a:lnTo>
                  <a:pt x="18" y="45"/>
                </a:lnTo>
                <a:lnTo>
                  <a:pt x="29" y="43"/>
                </a:lnTo>
                <a:close/>
                <a:moveTo>
                  <a:pt x="143" y="17"/>
                </a:moveTo>
                <a:lnTo>
                  <a:pt x="125" y="19"/>
                </a:lnTo>
                <a:lnTo>
                  <a:pt x="111" y="24"/>
                </a:lnTo>
                <a:lnTo>
                  <a:pt x="111" y="43"/>
                </a:lnTo>
                <a:lnTo>
                  <a:pt x="174" y="43"/>
                </a:lnTo>
                <a:lnTo>
                  <a:pt x="174" y="24"/>
                </a:lnTo>
                <a:lnTo>
                  <a:pt x="159" y="19"/>
                </a:lnTo>
                <a:lnTo>
                  <a:pt x="143" y="17"/>
                </a:lnTo>
                <a:close/>
                <a:moveTo>
                  <a:pt x="143" y="0"/>
                </a:moveTo>
                <a:lnTo>
                  <a:pt x="158" y="1"/>
                </a:lnTo>
                <a:lnTo>
                  <a:pt x="172" y="5"/>
                </a:lnTo>
                <a:lnTo>
                  <a:pt x="182" y="9"/>
                </a:lnTo>
                <a:lnTo>
                  <a:pt x="191" y="13"/>
                </a:lnTo>
                <a:lnTo>
                  <a:pt x="191" y="43"/>
                </a:lnTo>
                <a:lnTo>
                  <a:pt x="222" y="43"/>
                </a:lnTo>
                <a:lnTo>
                  <a:pt x="222" y="256"/>
                </a:lnTo>
                <a:lnTo>
                  <a:pt x="62" y="256"/>
                </a:lnTo>
                <a:lnTo>
                  <a:pt x="62" y="43"/>
                </a:lnTo>
                <a:lnTo>
                  <a:pt x="94" y="43"/>
                </a:lnTo>
                <a:lnTo>
                  <a:pt x="94" y="13"/>
                </a:lnTo>
                <a:lnTo>
                  <a:pt x="102" y="9"/>
                </a:lnTo>
                <a:lnTo>
                  <a:pt x="112" y="5"/>
                </a:lnTo>
                <a:lnTo>
                  <a:pt x="126" y="1"/>
                </a:lnTo>
                <a:lnTo>
                  <a:pt x="1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92"/>
          <p:cNvSpPr>
            <a:spLocks noEditPoints="1"/>
          </p:cNvSpPr>
          <p:nvPr/>
        </p:nvSpPr>
        <p:spPr bwMode="auto">
          <a:xfrm>
            <a:off x="6617772" y="1605018"/>
            <a:ext cx="192882" cy="197644"/>
          </a:xfrm>
          <a:custGeom>
            <a:avLst/>
            <a:gdLst>
              <a:gd name="T0" fmla="*/ 175 w 243"/>
              <a:gd name="T1" fmla="*/ 40 h 249"/>
              <a:gd name="T2" fmla="*/ 164 w 243"/>
              <a:gd name="T3" fmla="*/ 53 h 249"/>
              <a:gd name="T4" fmla="*/ 164 w 243"/>
              <a:gd name="T5" fmla="*/ 69 h 249"/>
              <a:gd name="T6" fmla="*/ 175 w 243"/>
              <a:gd name="T7" fmla="*/ 82 h 249"/>
              <a:gd name="T8" fmla="*/ 191 w 243"/>
              <a:gd name="T9" fmla="*/ 82 h 249"/>
              <a:gd name="T10" fmla="*/ 204 w 243"/>
              <a:gd name="T11" fmla="*/ 69 h 249"/>
              <a:gd name="T12" fmla="*/ 204 w 243"/>
              <a:gd name="T13" fmla="*/ 53 h 249"/>
              <a:gd name="T14" fmla="*/ 191 w 243"/>
              <a:gd name="T15" fmla="*/ 40 h 249"/>
              <a:gd name="T16" fmla="*/ 216 w 243"/>
              <a:gd name="T17" fmla="*/ 0 h 249"/>
              <a:gd name="T18" fmla="*/ 239 w 243"/>
              <a:gd name="T19" fmla="*/ 1 h 249"/>
              <a:gd name="T20" fmla="*/ 243 w 243"/>
              <a:gd name="T21" fmla="*/ 4 h 249"/>
              <a:gd name="T22" fmla="*/ 243 w 243"/>
              <a:gd name="T23" fmla="*/ 28 h 249"/>
              <a:gd name="T24" fmla="*/ 232 w 243"/>
              <a:gd name="T25" fmla="*/ 69 h 249"/>
              <a:gd name="T26" fmla="*/ 209 w 243"/>
              <a:gd name="T27" fmla="*/ 106 h 249"/>
              <a:gd name="T28" fmla="*/ 184 w 243"/>
              <a:gd name="T29" fmla="*/ 135 h 249"/>
              <a:gd name="T30" fmla="*/ 162 w 243"/>
              <a:gd name="T31" fmla="*/ 154 h 249"/>
              <a:gd name="T32" fmla="*/ 154 w 243"/>
              <a:gd name="T33" fmla="*/ 161 h 249"/>
              <a:gd name="T34" fmla="*/ 155 w 243"/>
              <a:gd name="T35" fmla="*/ 197 h 249"/>
              <a:gd name="T36" fmla="*/ 146 w 243"/>
              <a:gd name="T37" fmla="*/ 217 h 249"/>
              <a:gd name="T38" fmla="*/ 123 w 243"/>
              <a:gd name="T39" fmla="*/ 231 h 249"/>
              <a:gd name="T40" fmla="*/ 83 w 243"/>
              <a:gd name="T41" fmla="*/ 248 h 249"/>
              <a:gd name="T42" fmla="*/ 76 w 243"/>
              <a:gd name="T43" fmla="*/ 249 h 249"/>
              <a:gd name="T44" fmla="*/ 71 w 243"/>
              <a:gd name="T45" fmla="*/ 247 h 249"/>
              <a:gd name="T46" fmla="*/ 69 w 243"/>
              <a:gd name="T47" fmla="*/ 241 h 249"/>
              <a:gd name="T48" fmla="*/ 70 w 243"/>
              <a:gd name="T49" fmla="*/ 234 h 249"/>
              <a:gd name="T50" fmla="*/ 76 w 243"/>
              <a:gd name="T51" fmla="*/ 219 h 249"/>
              <a:gd name="T52" fmla="*/ 80 w 243"/>
              <a:gd name="T53" fmla="*/ 205 h 249"/>
              <a:gd name="T54" fmla="*/ 44 w 243"/>
              <a:gd name="T55" fmla="*/ 165 h 249"/>
              <a:gd name="T56" fmla="*/ 36 w 243"/>
              <a:gd name="T57" fmla="*/ 169 h 249"/>
              <a:gd name="T58" fmla="*/ 21 w 243"/>
              <a:gd name="T59" fmla="*/ 174 h 249"/>
              <a:gd name="T60" fmla="*/ 11 w 243"/>
              <a:gd name="T61" fmla="*/ 178 h 249"/>
              <a:gd name="T62" fmla="*/ 4 w 243"/>
              <a:gd name="T63" fmla="*/ 178 h 249"/>
              <a:gd name="T64" fmla="*/ 1 w 243"/>
              <a:gd name="T65" fmla="*/ 174 h 249"/>
              <a:gd name="T66" fmla="*/ 0 w 243"/>
              <a:gd name="T67" fmla="*/ 168 h 249"/>
              <a:gd name="T68" fmla="*/ 11 w 243"/>
              <a:gd name="T69" fmla="*/ 141 h 249"/>
              <a:gd name="T70" fmla="*/ 24 w 243"/>
              <a:gd name="T71" fmla="*/ 110 h 249"/>
              <a:gd name="T72" fmla="*/ 40 w 243"/>
              <a:gd name="T73" fmla="*/ 93 h 249"/>
              <a:gd name="T74" fmla="*/ 65 w 243"/>
              <a:gd name="T75" fmla="*/ 89 h 249"/>
              <a:gd name="T76" fmla="*/ 88 w 243"/>
              <a:gd name="T77" fmla="*/ 89 h 249"/>
              <a:gd name="T78" fmla="*/ 100 w 243"/>
              <a:gd name="T79" fmla="*/ 73 h 249"/>
              <a:gd name="T80" fmla="*/ 125 w 243"/>
              <a:gd name="T81" fmla="*/ 48 h 249"/>
              <a:gd name="T82" fmla="*/ 156 w 243"/>
              <a:gd name="T83" fmla="*/ 23 h 249"/>
              <a:gd name="T84" fmla="*/ 195 w 243"/>
              <a:gd name="T85" fmla="*/ 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3" h="249">
                <a:moveTo>
                  <a:pt x="184" y="39"/>
                </a:moveTo>
                <a:lnTo>
                  <a:pt x="175" y="40"/>
                </a:lnTo>
                <a:lnTo>
                  <a:pt x="168" y="45"/>
                </a:lnTo>
                <a:lnTo>
                  <a:pt x="164" y="53"/>
                </a:lnTo>
                <a:lnTo>
                  <a:pt x="161" y="62"/>
                </a:lnTo>
                <a:lnTo>
                  <a:pt x="164" y="69"/>
                </a:lnTo>
                <a:lnTo>
                  <a:pt x="168" y="77"/>
                </a:lnTo>
                <a:lnTo>
                  <a:pt x="175" y="82"/>
                </a:lnTo>
                <a:lnTo>
                  <a:pt x="184" y="83"/>
                </a:lnTo>
                <a:lnTo>
                  <a:pt x="191" y="82"/>
                </a:lnTo>
                <a:lnTo>
                  <a:pt x="199" y="77"/>
                </a:lnTo>
                <a:lnTo>
                  <a:pt x="204" y="69"/>
                </a:lnTo>
                <a:lnTo>
                  <a:pt x="205" y="62"/>
                </a:lnTo>
                <a:lnTo>
                  <a:pt x="204" y="53"/>
                </a:lnTo>
                <a:lnTo>
                  <a:pt x="199" y="45"/>
                </a:lnTo>
                <a:lnTo>
                  <a:pt x="191" y="40"/>
                </a:lnTo>
                <a:lnTo>
                  <a:pt x="184" y="39"/>
                </a:lnTo>
                <a:close/>
                <a:moveTo>
                  <a:pt x="216" y="0"/>
                </a:moveTo>
                <a:lnTo>
                  <a:pt x="237" y="0"/>
                </a:lnTo>
                <a:lnTo>
                  <a:pt x="239" y="1"/>
                </a:lnTo>
                <a:lnTo>
                  <a:pt x="242" y="1"/>
                </a:lnTo>
                <a:lnTo>
                  <a:pt x="243" y="4"/>
                </a:lnTo>
                <a:lnTo>
                  <a:pt x="243" y="6"/>
                </a:lnTo>
                <a:lnTo>
                  <a:pt x="243" y="28"/>
                </a:lnTo>
                <a:lnTo>
                  <a:pt x="239" y="49"/>
                </a:lnTo>
                <a:lnTo>
                  <a:pt x="232" y="69"/>
                </a:lnTo>
                <a:lnTo>
                  <a:pt x="220" y="88"/>
                </a:lnTo>
                <a:lnTo>
                  <a:pt x="209" y="106"/>
                </a:lnTo>
                <a:lnTo>
                  <a:pt x="196" y="122"/>
                </a:lnTo>
                <a:lnTo>
                  <a:pt x="184" y="135"/>
                </a:lnTo>
                <a:lnTo>
                  <a:pt x="171" y="146"/>
                </a:lnTo>
                <a:lnTo>
                  <a:pt x="162" y="154"/>
                </a:lnTo>
                <a:lnTo>
                  <a:pt x="156" y="159"/>
                </a:lnTo>
                <a:lnTo>
                  <a:pt x="154" y="161"/>
                </a:lnTo>
                <a:lnTo>
                  <a:pt x="156" y="181"/>
                </a:lnTo>
                <a:lnTo>
                  <a:pt x="155" y="197"/>
                </a:lnTo>
                <a:lnTo>
                  <a:pt x="152" y="209"/>
                </a:lnTo>
                <a:lnTo>
                  <a:pt x="146" y="217"/>
                </a:lnTo>
                <a:lnTo>
                  <a:pt x="137" y="224"/>
                </a:lnTo>
                <a:lnTo>
                  <a:pt x="123" y="231"/>
                </a:lnTo>
                <a:lnTo>
                  <a:pt x="106" y="238"/>
                </a:lnTo>
                <a:lnTo>
                  <a:pt x="83" y="248"/>
                </a:lnTo>
                <a:lnTo>
                  <a:pt x="79" y="249"/>
                </a:lnTo>
                <a:lnTo>
                  <a:pt x="76" y="249"/>
                </a:lnTo>
                <a:lnTo>
                  <a:pt x="73" y="248"/>
                </a:lnTo>
                <a:lnTo>
                  <a:pt x="71" y="247"/>
                </a:lnTo>
                <a:lnTo>
                  <a:pt x="70" y="244"/>
                </a:lnTo>
                <a:lnTo>
                  <a:pt x="69" y="241"/>
                </a:lnTo>
                <a:lnTo>
                  <a:pt x="69" y="238"/>
                </a:lnTo>
                <a:lnTo>
                  <a:pt x="70" y="234"/>
                </a:lnTo>
                <a:lnTo>
                  <a:pt x="72" y="228"/>
                </a:lnTo>
                <a:lnTo>
                  <a:pt x="76" y="219"/>
                </a:lnTo>
                <a:lnTo>
                  <a:pt x="79" y="211"/>
                </a:lnTo>
                <a:lnTo>
                  <a:pt x="80" y="205"/>
                </a:lnTo>
                <a:lnTo>
                  <a:pt x="81" y="203"/>
                </a:lnTo>
                <a:lnTo>
                  <a:pt x="44" y="165"/>
                </a:lnTo>
                <a:lnTo>
                  <a:pt x="42" y="166"/>
                </a:lnTo>
                <a:lnTo>
                  <a:pt x="36" y="169"/>
                </a:lnTo>
                <a:lnTo>
                  <a:pt x="29" y="172"/>
                </a:lnTo>
                <a:lnTo>
                  <a:pt x="21" y="174"/>
                </a:lnTo>
                <a:lnTo>
                  <a:pt x="14" y="178"/>
                </a:lnTo>
                <a:lnTo>
                  <a:pt x="11" y="178"/>
                </a:lnTo>
                <a:lnTo>
                  <a:pt x="7" y="179"/>
                </a:lnTo>
                <a:lnTo>
                  <a:pt x="4" y="178"/>
                </a:lnTo>
                <a:lnTo>
                  <a:pt x="2" y="176"/>
                </a:lnTo>
                <a:lnTo>
                  <a:pt x="1" y="174"/>
                </a:lnTo>
                <a:lnTo>
                  <a:pt x="0" y="172"/>
                </a:lnTo>
                <a:lnTo>
                  <a:pt x="0" y="168"/>
                </a:lnTo>
                <a:lnTo>
                  <a:pt x="1" y="163"/>
                </a:lnTo>
                <a:lnTo>
                  <a:pt x="11" y="141"/>
                </a:lnTo>
                <a:lnTo>
                  <a:pt x="18" y="123"/>
                </a:lnTo>
                <a:lnTo>
                  <a:pt x="24" y="110"/>
                </a:lnTo>
                <a:lnTo>
                  <a:pt x="31" y="99"/>
                </a:lnTo>
                <a:lnTo>
                  <a:pt x="40" y="93"/>
                </a:lnTo>
                <a:lnTo>
                  <a:pt x="51" y="91"/>
                </a:lnTo>
                <a:lnTo>
                  <a:pt x="65" y="89"/>
                </a:lnTo>
                <a:lnTo>
                  <a:pt x="86" y="92"/>
                </a:lnTo>
                <a:lnTo>
                  <a:pt x="88" y="89"/>
                </a:lnTo>
                <a:lnTo>
                  <a:pt x="92" y="83"/>
                </a:lnTo>
                <a:lnTo>
                  <a:pt x="100" y="73"/>
                </a:lnTo>
                <a:lnTo>
                  <a:pt x="111" y="62"/>
                </a:lnTo>
                <a:lnTo>
                  <a:pt x="125" y="48"/>
                </a:lnTo>
                <a:lnTo>
                  <a:pt x="139" y="35"/>
                </a:lnTo>
                <a:lnTo>
                  <a:pt x="156" y="23"/>
                </a:lnTo>
                <a:lnTo>
                  <a:pt x="175" y="12"/>
                </a:lnTo>
                <a:lnTo>
                  <a:pt x="195" y="4"/>
                </a:lnTo>
                <a:lnTo>
                  <a:pt x="21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84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" y="3651870"/>
            <a:ext cx="9144000" cy="1491630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产品实现：应用层</a:t>
            </a:r>
            <a:endParaRPr lang="zh-CN" altLang="en-US" sz="2800" dirty="0"/>
          </a:p>
        </p:txBody>
      </p:sp>
      <p:sp>
        <p:nvSpPr>
          <p:cNvPr id="10" name="椭圆 9"/>
          <p:cNvSpPr/>
          <p:nvPr/>
        </p:nvSpPr>
        <p:spPr>
          <a:xfrm>
            <a:off x="8333026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7668344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632340" y="4782277"/>
            <a:ext cx="388796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27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42087" y="4727227"/>
            <a:ext cx="3887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dwardian Script ITC" panose="030303020407070D0804" pitchFamily="66" charset="0"/>
                <a:cs typeface="Arial" panose="020B0604020202020204" pitchFamily="34" charset="0"/>
              </a:rPr>
              <a:t>of</a:t>
            </a:r>
            <a:endParaRPr lang="zh-CN" altLang="en-US" sz="1600" dirty="0">
              <a:solidFill>
                <a:schemeClr val="bg1"/>
              </a:solidFill>
              <a:latin typeface="Edwardian Script ITC" panose="030303020407070D0804" pitchFamily="66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0" y="4651375"/>
            <a:ext cx="9144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42"/>
          <p:cNvSpPr/>
          <p:nvPr/>
        </p:nvSpPr>
        <p:spPr>
          <a:xfrm>
            <a:off x="539552" y="3867894"/>
            <a:ext cx="3816424" cy="575519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缓存服务客户端：也就是我们提供给客户的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包，客户通过一套由我们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定义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API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可以操作数据。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42"/>
          <p:cNvSpPr/>
          <p:nvPr/>
        </p:nvSpPr>
        <p:spPr>
          <a:xfrm>
            <a:off x="4766816" y="3867894"/>
            <a:ext cx="3816424" cy="575519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运维管理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界面：使用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HTML5+CSS3+JavaScript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进行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开发，分别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采用了以上几种前端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框架与类库，并通过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Ajax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与管理子系统交互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。（备注：为达到更好的展示效果，下面截图中使用的运行数据均为模拟数据，而非真实的测试数据）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图表 3"/>
          <p:cNvGraphicFramePr/>
          <p:nvPr>
            <p:extLst/>
          </p:nvPr>
        </p:nvGraphicFramePr>
        <p:xfrm>
          <a:off x="2951820" y="1275606"/>
          <a:ext cx="3240360" cy="2160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椭圆 35"/>
          <p:cNvSpPr/>
          <p:nvPr/>
        </p:nvSpPr>
        <p:spPr>
          <a:xfrm>
            <a:off x="4067944" y="1851670"/>
            <a:ext cx="1008112" cy="1008112"/>
          </a:xfrm>
          <a:prstGeom prst="ellipse">
            <a:avLst/>
          </a:prstGeom>
          <a:gradFill flip="none" rotWithShape="1">
            <a:gsLst>
              <a:gs pos="20000">
                <a:srgbClr val="FCFCFC"/>
              </a:gs>
              <a:gs pos="10000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4086629" y="2063338"/>
            <a:ext cx="970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</a:p>
          <a:p>
            <a:pPr algn="ctr"/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42"/>
          <p:cNvSpPr/>
          <p:nvPr/>
        </p:nvSpPr>
        <p:spPr>
          <a:xfrm>
            <a:off x="6661192" y="1647203"/>
            <a:ext cx="2087521" cy="7085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Jquery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是继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prototype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之后又一个优秀的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Javascript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库。它是轻量级的 </a:t>
            </a:r>
            <a:r>
              <a:rPr lang="en-US" altLang="zh-CN" sz="900" kern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js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库  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，它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兼容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CSS3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，还兼容各种浏览器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661192" y="1373026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jQuery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肘形连接符 11"/>
          <p:cNvCxnSpPr/>
          <p:nvPr/>
        </p:nvCxnSpPr>
        <p:spPr>
          <a:xfrm flipV="1">
            <a:off x="5364088" y="1511525"/>
            <a:ext cx="1224136" cy="551813"/>
          </a:xfrm>
          <a:prstGeom prst="bentConnector3">
            <a:avLst/>
          </a:prstGeom>
          <a:ln w="12700">
            <a:solidFill>
              <a:schemeClr val="bg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42"/>
          <p:cNvSpPr/>
          <p:nvPr/>
        </p:nvSpPr>
        <p:spPr>
          <a:xfrm>
            <a:off x="6661192" y="2783790"/>
            <a:ext cx="2087521" cy="7085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Kendo UI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是一个强大的框架用于快速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HTML5 UI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开发，系统中所有的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图表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均使用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Kendo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进行开发实现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661192" y="2509613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 err="1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KendoUI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肘形连接符 41"/>
          <p:cNvCxnSpPr/>
          <p:nvPr/>
        </p:nvCxnSpPr>
        <p:spPr>
          <a:xfrm flipV="1">
            <a:off x="5148064" y="2648113"/>
            <a:ext cx="1440160" cy="275905"/>
          </a:xfrm>
          <a:prstGeom prst="bentConnector3">
            <a:avLst/>
          </a:prstGeom>
          <a:ln w="12700">
            <a:solidFill>
              <a:schemeClr val="bg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2"/>
          <p:cNvSpPr/>
          <p:nvPr/>
        </p:nvSpPr>
        <p:spPr>
          <a:xfrm>
            <a:off x="611560" y="1647203"/>
            <a:ext cx="2160240" cy="7085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Bootstrap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 </a:t>
            </a:r>
            <a:r>
              <a:rPr 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Twitter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推出的一个用于前端开发的开源工具包。它由 </a:t>
            </a:r>
            <a:r>
              <a:rPr 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Twitter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设计师 </a:t>
            </a:r>
            <a:r>
              <a:rPr 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Mark Otto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和 </a:t>
            </a:r>
            <a:r>
              <a:rPr 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Jacob </a:t>
            </a:r>
            <a:r>
              <a:rPr 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Thornton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合作开发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是一个 </a:t>
            </a:r>
            <a:r>
              <a:rPr 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CSS/HTML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框架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1560" y="1373026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Bootstrap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42"/>
          <p:cNvSpPr/>
          <p:nvPr/>
        </p:nvSpPr>
        <p:spPr>
          <a:xfrm>
            <a:off x="611560" y="2783790"/>
            <a:ext cx="2087521" cy="70852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LESS 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是动态的样式表语言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通过简洁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明了的语法定义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使编写  </a:t>
            </a:r>
            <a:r>
              <a:rPr lang="en-US" altLang="zh-CN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CSS  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的工作</a:t>
            </a:r>
            <a:r>
              <a:rPr lang="zh-CN" altLang="en-US" sz="9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变得</a:t>
            </a:r>
            <a:r>
              <a:rPr lang="zh-CN" altLang="en-US" sz="9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非常简单</a:t>
            </a:r>
            <a:endParaRPr lang="en-US" sz="9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11560" y="2509613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0" name="肘形连接符 49"/>
          <p:cNvCxnSpPr/>
          <p:nvPr/>
        </p:nvCxnSpPr>
        <p:spPr>
          <a:xfrm flipH="1" flipV="1">
            <a:off x="2699081" y="1511525"/>
            <a:ext cx="1224136" cy="551813"/>
          </a:xfrm>
          <a:prstGeom prst="bentConnector3">
            <a:avLst/>
          </a:prstGeom>
          <a:ln w="12700">
            <a:solidFill>
              <a:schemeClr val="bg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肘形连接符 50"/>
          <p:cNvCxnSpPr/>
          <p:nvPr/>
        </p:nvCxnSpPr>
        <p:spPr>
          <a:xfrm rot="10800000">
            <a:off x="2699083" y="2648116"/>
            <a:ext cx="1224134" cy="275902"/>
          </a:xfrm>
          <a:prstGeom prst="bentConnector3">
            <a:avLst/>
          </a:prstGeom>
          <a:ln w="12700">
            <a:solidFill>
              <a:schemeClr val="bg1">
                <a:lumMod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85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05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20135" y="-16413"/>
            <a:ext cx="9164135" cy="5159913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20135" y="-16413"/>
            <a:ext cx="9164135" cy="5159913"/>
          </a:xfrm>
          <a:custGeom>
            <a:avLst/>
            <a:gdLst/>
            <a:ahLst/>
            <a:cxnLst/>
            <a:rect l="l" t="t" r="r" b="b"/>
            <a:pathLst>
              <a:path w="9164135" h="5159913">
                <a:moveTo>
                  <a:pt x="0" y="0"/>
                </a:moveTo>
                <a:lnTo>
                  <a:pt x="9164135" y="0"/>
                </a:lnTo>
                <a:lnTo>
                  <a:pt x="9164135" y="2542802"/>
                </a:lnTo>
                <a:lnTo>
                  <a:pt x="5024183" y="2542802"/>
                </a:lnTo>
                <a:lnTo>
                  <a:pt x="5024183" y="3199081"/>
                </a:lnTo>
                <a:lnTo>
                  <a:pt x="9164135" y="3199081"/>
                </a:lnTo>
                <a:lnTo>
                  <a:pt x="9164135" y="5159913"/>
                </a:lnTo>
                <a:lnTo>
                  <a:pt x="0" y="5159913"/>
                </a:lnTo>
                <a:lnTo>
                  <a:pt x="0" y="3199081"/>
                </a:lnTo>
                <a:lnTo>
                  <a:pt x="199647" y="3199081"/>
                </a:lnTo>
                <a:lnTo>
                  <a:pt x="199647" y="2542802"/>
                </a:lnTo>
                <a:lnTo>
                  <a:pt x="0" y="2542802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68313" y="2492328"/>
            <a:ext cx="604686" cy="604686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999" y="2454228"/>
            <a:ext cx="3715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项目介绍及需求整合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42"/>
          <p:cNvSpPr/>
          <p:nvPr/>
        </p:nvSpPr>
        <p:spPr>
          <a:xfrm>
            <a:off x="1199998" y="2915893"/>
            <a:ext cx="3948066" cy="18112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cloud cache system based on </a:t>
            </a:r>
            <a:r>
              <a:rPr lang="en-US" sz="12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redis/memcached </a:t>
            </a:r>
          </a:p>
        </p:txBody>
      </p:sp>
      <p:sp>
        <p:nvSpPr>
          <p:cNvPr id="14" name="KSO_Shape"/>
          <p:cNvSpPr/>
          <p:nvPr/>
        </p:nvSpPr>
        <p:spPr>
          <a:xfrm>
            <a:off x="639882" y="2678064"/>
            <a:ext cx="261548" cy="233214"/>
          </a:xfrm>
          <a:custGeom>
            <a:avLst/>
            <a:gdLst/>
            <a:ahLst/>
            <a:cxnLst/>
            <a:rect l="l" t="t" r="r" b="b"/>
            <a:pathLst>
              <a:path w="1800200" h="1603947">
                <a:moveTo>
                  <a:pt x="900100" y="235795"/>
                </a:moveTo>
                <a:lnTo>
                  <a:pt x="1656184" y="919871"/>
                </a:lnTo>
                <a:lnTo>
                  <a:pt x="1656184" y="1603947"/>
                </a:lnTo>
                <a:lnTo>
                  <a:pt x="1242138" y="1603947"/>
                </a:lnTo>
                <a:lnTo>
                  <a:pt x="1242138" y="919870"/>
                </a:lnTo>
                <a:lnTo>
                  <a:pt x="558062" y="919870"/>
                </a:lnTo>
                <a:lnTo>
                  <a:pt x="558062" y="1603947"/>
                </a:lnTo>
                <a:lnTo>
                  <a:pt x="144016" y="1603947"/>
                </a:lnTo>
                <a:lnTo>
                  <a:pt x="144016" y="919871"/>
                </a:lnTo>
                <a:close/>
                <a:moveTo>
                  <a:pt x="900100" y="0"/>
                </a:moveTo>
                <a:lnTo>
                  <a:pt x="1310094" y="370947"/>
                </a:lnTo>
                <a:lnTo>
                  <a:pt x="1310094" y="14514"/>
                </a:lnTo>
                <a:lnTo>
                  <a:pt x="1428894" y="14514"/>
                </a:lnTo>
                <a:lnTo>
                  <a:pt x="1428894" y="478433"/>
                </a:lnTo>
                <a:lnTo>
                  <a:pt x="1800200" y="814377"/>
                </a:lnTo>
                <a:lnTo>
                  <a:pt x="1800200" y="988497"/>
                </a:lnTo>
                <a:lnTo>
                  <a:pt x="900100" y="174121"/>
                </a:lnTo>
                <a:lnTo>
                  <a:pt x="0" y="988498"/>
                </a:lnTo>
                <a:lnTo>
                  <a:pt x="0" y="814377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矩形 14"/>
          <p:cNvSpPr/>
          <p:nvPr/>
        </p:nvSpPr>
        <p:spPr>
          <a:xfrm>
            <a:off x="5004048" y="2522808"/>
            <a:ext cx="4139952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-20135" y="2522808"/>
            <a:ext cx="180528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20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64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1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2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2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4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25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3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26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0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27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28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5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29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13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项目介绍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9" name="Rectangle 42"/>
          <p:cNvSpPr/>
          <p:nvPr/>
        </p:nvSpPr>
        <p:spPr>
          <a:xfrm>
            <a:off x="468312" y="915566"/>
            <a:ext cx="6047903" cy="21632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The cloud cache system based on redis/memcached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419622"/>
            <a:ext cx="4644008" cy="277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梯形 3"/>
          <p:cNvSpPr/>
          <p:nvPr/>
        </p:nvSpPr>
        <p:spPr>
          <a:xfrm>
            <a:off x="3923928" y="1419622"/>
            <a:ext cx="5220072" cy="2774273"/>
          </a:xfrm>
          <a:custGeom>
            <a:avLst/>
            <a:gdLst/>
            <a:ahLst/>
            <a:cxnLst/>
            <a:rect l="l" t="t" r="r" b="b"/>
            <a:pathLst>
              <a:path w="5220072" h="2774273">
                <a:moveTo>
                  <a:pt x="693568" y="0"/>
                </a:moveTo>
                <a:lnTo>
                  <a:pt x="5220072" y="0"/>
                </a:lnTo>
                <a:lnTo>
                  <a:pt x="5220072" y="2774273"/>
                </a:lnTo>
                <a:lnTo>
                  <a:pt x="0" y="2774273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>
            <a:outerShdw blurRad="114300" dist="38100" dir="10800000" algn="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629833" y="1560942"/>
            <a:ext cx="3096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云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缓存系统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Rectangle 42"/>
          <p:cNvSpPr/>
          <p:nvPr/>
        </p:nvSpPr>
        <p:spPr>
          <a:xfrm>
            <a:off x="4797896" y="2197992"/>
            <a:ext cx="3938152" cy="181391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缓存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系统广泛应用于构建大规模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的应用中，其允许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应用从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快速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的内存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缓存系统中检索信息，而无需完全依赖于速度较慢的基于磁盘的数据库，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从而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提高了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Web 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应用的性能。目前常见的两种开源缓存引擎包括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Memcached 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和</a:t>
            </a:r>
            <a:r>
              <a:rPr lang="en-US" altLang="zh-CN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Redis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altLang="zh-CN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由于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能极大的提高业务系统的存取性能，缓存系统受到业界的越来越广泛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的关注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。</a:t>
            </a:r>
          </a:p>
          <a:p>
            <a:pPr>
              <a:defRPr/>
            </a:pP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 但是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，使用缓存系统也是有一定的代价的，由于其对内存资源的硬性要求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较高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，使得单独配备缓存服务器的成本偏高；并且由于不用缓存引擎使用了不同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的协议规范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，使得在同一个业务系统向前向后的兼容性比较差。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92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30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6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31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9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20135" y="-16413"/>
            <a:ext cx="9164135" cy="5159913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32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20135" y="-16413"/>
            <a:ext cx="9164135" cy="5159913"/>
          </a:xfrm>
          <a:custGeom>
            <a:avLst/>
            <a:gdLst/>
            <a:ahLst/>
            <a:cxnLst/>
            <a:rect l="l" t="t" r="r" b="b"/>
            <a:pathLst>
              <a:path w="9164135" h="5159913">
                <a:moveTo>
                  <a:pt x="0" y="0"/>
                </a:moveTo>
                <a:lnTo>
                  <a:pt x="9164135" y="0"/>
                </a:lnTo>
                <a:lnTo>
                  <a:pt x="9164135" y="2542802"/>
                </a:lnTo>
                <a:lnTo>
                  <a:pt x="5024183" y="2542802"/>
                </a:lnTo>
                <a:lnTo>
                  <a:pt x="5024183" y="3199081"/>
                </a:lnTo>
                <a:lnTo>
                  <a:pt x="9164135" y="3199081"/>
                </a:lnTo>
                <a:lnTo>
                  <a:pt x="9164135" y="5159913"/>
                </a:lnTo>
                <a:lnTo>
                  <a:pt x="0" y="5159913"/>
                </a:lnTo>
                <a:lnTo>
                  <a:pt x="0" y="3199081"/>
                </a:lnTo>
                <a:lnTo>
                  <a:pt x="199647" y="3199081"/>
                </a:lnTo>
                <a:lnTo>
                  <a:pt x="199647" y="2542802"/>
                </a:lnTo>
                <a:lnTo>
                  <a:pt x="0" y="2542802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68313" y="2492328"/>
            <a:ext cx="604686" cy="604686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999" y="2454228"/>
            <a:ext cx="3715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测试分析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42"/>
          <p:cNvSpPr/>
          <p:nvPr/>
        </p:nvSpPr>
        <p:spPr>
          <a:xfrm>
            <a:off x="1199998" y="2915893"/>
            <a:ext cx="4380114" cy="18112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cloud cache system based on redis/memcached </a:t>
            </a:r>
          </a:p>
        </p:txBody>
      </p:sp>
      <p:sp>
        <p:nvSpPr>
          <p:cNvPr id="15" name="矩形 14"/>
          <p:cNvSpPr/>
          <p:nvPr/>
        </p:nvSpPr>
        <p:spPr>
          <a:xfrm>
            <a:off x="5004048" y="2522808"/>
            <a:ext cx="4139952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-20135" y="2522808"/>
            <a:ext cx="180528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>
            <a:off x="586587" y="2685943"/>
            <a:ext cx="351680" cy="217455"/>
          </a:xfrm>
          <a:custGeom>
            <a:avLst/>
            <a:gdLst>
              <a:gd name="T0" fmla="*/ 1251565 w 2063518"/>
              <a:gd name="T1" fmla="*/ 768927 h 1276454"/>
              <a:gd name="T2" fmla="*/ 1760718 w 2063518"/>
              <a:gd name="T3" fmla="*/ 768927 h 1276454"/>
              <a:gd name="T4" fmla="*/ 1473477 w 2063518"/>
              <a:gd name="T5" fmla="*/ 369836 h 1276454"/>
              <a:gd name="T6" fmla="*/ 1553005 w 2063518"/>
              <a:gd name="T7" fmla="*/ 450339 h 1276454"/>
              <a:gd name="T8" fmla="*/ 1737754 w 2063518"/>
              <a:gd name="T9" fmla="*/ 442217 h 1276454"/>
              <a:gd name="T10" fmla="*/ 1746908 w 2063518"/>
              <a:gd name="T11" fmla="*/ 554986 h 1276454"/>
              <a:gd name="T12" fmla="*/ 1893656 w 2063518"/>
              <a:gd name="T13" fmla="*/ 667471 h 1276454"/>
              <a:gd name="T14" fmla="*/ 1828154 w 2063518"/>
              <a:gd name="T15" fmla="*/ 759738 h 1276454"/>
              <a:gd name="T16" fmla="*/ 1868236 w 2063518"/>
              <a:gd name="T17" fmla="*/ 940196 h 1276454"/>
              <a:gd name="T18" fmla="*/ 1758727 w 2063518"/>
              <a:gd name="T19" fmla="*/ 968790 h 1276454"/>
              <a:gd name="T20" fmla="*/ 1673390 w 2063518"/>
              <a:gd name="T21" fmla="*/ 1132784 h 1276454"/>
              <a:gd name="T22" fmla="*/ 1571112 w 2063518"/>
              <a:gd name="T23" fmla="*/ 1084324 h 1276454"/>
              <a:gd name="T24" fmla="*/ 1400284 w 2063518"/>
              <a:gd name="T25" fmla="*/ 1155119 h 1276454"/>
              <a:gd name="T26" fmla="*/ 1353098 w 2063518"/>
              <a:gd name="T27" fmla="*/ 1052281 h 1276454"/>
              <a:gd name="T28" fmla="*/ 1176712 w 2063518"/>
              <a:gd name="T29" fmla="*/ 996751 h 1276454"/>
              <a:gd name="T30" fmla="*/ 1206694 w 2063518"/>
              <a:gd name="T31" fmla="*/ 887653 h 1276454"/>
              <a:gd name="T32" fmla="*/ 1107283 w 2063518"/>
              <a:gd name="T33" fmla="*/ 731781 h 1276454"/>
              <a:gd name="T34" fmla="*/ 1200405 w 2063518"/>
              <a:gd name="T35" fmla="*/ 667472 h 1276454"/>
              <a:gd name="T36" fmla="*/ 1224485 w 2063518"/>
              <a:gd name="T37" fmla="*/ 484194 h 1276454"/>
              <a:gd name="T38" fmla="*/ 1337175 w 2063518"/>
              <a:gd name="T39" fmla="*/ 494764 h 1276454"/>
              <a:gd name="T40" fmla="*/ 1473477 w 2063518"/>
              <a:gd name="T41" fmla="*/ 369836 h 1276454"/>
              <a:gd name="T42" fmla="*/ 216423 w 2063518"/>
              <a:gd name="T43" fmla="*/ 598637 h 1276454"/>
              <a:gd name="T44" fmla="*/ 980152 w 2063518"/>
              <a:gd name="T45" fmla="*/ 598637 h 1276454"/>
              <a:gd name="T46" fmla="*/ 549291 w 2063518"/>
              <a:gd name="T47" fmla="*/ 0 h 1276454"/>
              <a:gd name="T48" fmla="*/ 668582 w 2063518"/>
              <a:gd name="T49" fmla="*/ 120755 h 1276454"/>
              <a:gd name="T50" fmla="*/ 945705 w 2063518"/>
              <a:gd name="T51" fmla="*/ 108572 h 1276454"/>
              <a:gd name="T52" fmla="*/ 959437 w 2063518"/>
              <a:gd name="T53" fmla="*/ 277725 h 1276454"/>
              <a:gd name="T54" fmla="*/ 1179559 w 2063518"/>
              <a:gd name="T55" fmla="*/ 446452 h 1276454"/>
              <a:gd name="T56" fmla="*/ 1081306 w 2063518"/>
              <a:gd name="T57" fmla="*/ 584853 h 1276454"/>
              <a:gd name="T58" fmla="*/ 1141430 w 2063518"/>
              <a:gd name="T59" fmla="*/ 855541 h 1276454"/>
              <a:gd name="T60" fmla="*/ 977165 w 2063518"/>
              <a:gd name="T61" fmla="*/ 898432 h 1276454"/>
              <a:gd name="T62" fmla="*/ 849159 w 2063518"/>
              <a:gd name="T63" fmla="*/ 1144422 h 1276454"/>
              <a:gd name="T64" fmla="*/ 695743 w 2063518"/>
              <a:gd name="T65" fmla="*/ 1071734 h 1276454"/>
              <a:gd name="T66" fmla="*/ 439501 w 2063518"/>
              <a:gd name="T67" fmla="*/ 1177925 h 1276454"/>
              <a:gd name="T68" fmla="*/ 368721 w 2063518"/>
              <a:gd name="T69" fmla="*/ 1023668 h 1276454"/>
              <a:gd name="T70" fmla="*/ 104143 w 2063518"/>
              <a:gd name="T71" fmla="*/ 940373 h 1276454"/>
              <a:gd name="T72" fmla="*/ 149116 w 2063518"/>
              <a:gd name="T73" fmla="*/ 776727 h 1276454"/>
              <a:gd name="T74" fmla="*/ 0 w 2063518"/>
              <a:gd name="T75" fmla="*/ 542919 h 1276454"/>
              <a:gd name="T76" fmla="*/ 139683 w 2063518"/>
              <a:gd name="T77" fmla="*/ 446455 h 1276454"/>
              <a:gd name="T78" fmla="*/ 175802 w 2063518"/>
              <a:gd name="T79" fmla="*/ 171538 h 1276454"/>
              <a:gd name="T80" fmla="*/ 344837 w 2063518"/>
              <a:gd name="T81" fmla="*/ 187392 h 1276454"/>
              <a:gd name="T82" fmla="*/ 549291 w 2063518"/>
              <a:gd name="T83" fmla="*/ 0 h 127645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063518" h="1276454">
                <a:moveTo>
                  <a:pt x="1631470" y="557485"/>
                </a:moveTo>
                <a:cubicBezTo>
                  <a:pt x="1479172" y="557485"/>
                  <a:pt x="1355710" y="680947"/>
                  <a:pt x="1355710" y="833245"/>
                </a:cubicBezTo>
                <a:cubicBezTo>
                  <a:pt x="1355710" y="985543"/>
                  <a:pt x="1479172" y="1109005"/>
                  <a:pt x="1631470" y="1109005"/>
                </a:cubicBezTo>
                <a:cubicBezTo>
                  <a:pt x="1783768" y="1109005"/>
                  <a:pt x="1907230" y="985543"/>
                  <a:pt x="1907230" y="833245"/>
                </a:cubicBezTo>
                <a:cubicBezTo>
                  <a:pt x="1907230" y="680947"/>
                  <a:pt x="1783768" y="557485"/>
                  <a:pt x="1631470" y="557485"/>
                </a:cubicBezTo>
                <a:close/>
                <a:moveTo>
                  <a:pt x="1596087" y="400771"/>
                </a:moveTo>
                <a:lnTo>
                  <a:pt x="1666853" y="400771"/>
                </a:lnTo>
                <a:lnTo>
                  <a:pt x="1682233" y="488008"/>
                </a:lnTo>
                <a:cubicBezTo>
                  <a:pt x="1729134" y="494904"/>
                  <a:pt x="1774137" y="511284"/>
                  <a:pt x="1814498" y="536149"/>
                </a:cubicBezTo>
                <a:lnTo>
                  <a:pt x="1882355" y="479207"/>
                </a:lnTo>
                <a:lnTo>
                  <a:pt x="1936564" y="524695"/>
                </a:lnTo>
                <a:lnTo>
                  <a:pt x="1892271" y="601408"/>
                </a:lnTo>
                <a:cubicBezTo>
                  <a:pt x="1923766" y="636838"/>
                  <a:pt x="1947711" y="678313"/>
                  <a:pt x="1962647" y="723304"/>
                </a:cubicBezTo>
                <a:lnTo>
                  <a:pt x="2051230" y="723302"/>
                </a:lnTo>
                <a:lnTo>
                  <a:pt x="2063518" y="792992"/>
                </a:lnTo>
                <a:lnTo>
                  <a:pt x="1980277" y="823287"/>
                </a:lnTo>
                <a:cubicBezTo>
                  <a:pt x="1981630" y="870672"/>
                  <a:pt x="1973314" y="917837"/>
                  <a:pt x="1955836" y="961902"/>
                </a:cubicBezTo>
                <a:lnTo>
                  <a:pt x="2023695" y="1018840"/>
                </a:lnTo>
                <a:lnTo>
                  <a:pt x="1988313" y="1080125"/>
                </a:lnTo>
                <a:lnTo>
                  <a:pt x="1905073" y="1049826"/>
                </a:lnTo>
                <a:cubicBezTo>
                  <a:pt x="1875651" y="1086995"/>
                  <a:pt x="1838963" y="1117779"/>
                  <a:pt x="1797250" y="1140300"/>
                </a:cubicBezTo>
                <a:lnTo>
                  <a:pt x="1812635" y="1227537"/>
                </a:lnTo>
                <a:lnTo>
                  <a:pt x="1746136" y="1251740"/>
                </a:lnTo>
                <a:lnTo>
                  <a:pt x="1701847" y="1175024"/>
                </a:lnTo>
                <a:cubicBezTo>
                  <a:pt x="1655416" y="1184585"/>
                  <a:pt x="1607524" y="1184585"/>
                  <a:pt x="1561093" y="1175024"/>
                </a:cubicBezTo>
                <a:lnTo>
                  <a:pt x="1516804" y="1251740"/>
                </a:lnTo>
                <a:lnTo>
                  <a:pt x="1450306" y="1227537"/>
                </a:lnTo>
                <a:lnTo>
                  <a:pt x="1465691" y="1140300"/>
                </a:lnTo>
                <a:cubicBezTo>
                  <a:pt x="1423978" y="1117779"/>
                  <a:pt x="1387290" y="1086995"/>
                  <a:pt x="1357868" y="1049826"/>
                </a:cubicBezTo>
                <a:lnTo>
                  <a:pt x="1274628" y="1080125"/>
                </a:lnTo>
                <a:lnTo>
                  <a:pt x="1239245" y="1018840"/>
                </a:lnTo>
                <a:lnTo>
                  <a:pt x="1307105" y="961902"/>
                </a:lnTo>
                <a:cubicBezTo>
                  <a:pt x="1289627" y="917837"/>
                  <a:pt x="1281310" y="870672"/>
                  <a:pt x="1282663" y="823287"/>
                </a:cubicBezTo>
                <a:lnTo>
                  <a:pt x="1199422" y="792992"/>
                </a:lnTo>
                <a:lnTo>
                  <a:pt x="1211710" y="723302"/>
                </a:lnTo>
                <a:lnTo>
                  <a:pt x="1300293" y="723304"/>
                </a:lnTo>
                <a:cubicBezTo>
                  <a:pt x="1315229" y="678313"/>
                  <a:pt x="1339174" y="636838"/>
                  <a:pt x="1370670" y="601408"/>
                </a:cubicBezTo>
                <a:lnTo>
                  <a:pt x="1326376" y="524695"/>
                </a:lnTo>
                <a:lnTo>
                  <a:pt x="1380586" y="479207"/>
                </a:lnTo>
                <a:lnTo>
                  <a:pt x="1448443" y="536149"/>
                </a:lnTo>
                <a:cubicBezTo>
                  <a:pt x="1488803" y="511284"/>
                  <a:pt x="1533807" y="494905"/>
                  <a:pt x="1580707" y="488008"/>
                </a:cubicBezTo>
                <a:lnTo>
                  <a:pt x="1596087" y="400771"/>
                </a:lnTo>
                <a:close/>
                <a:moveTo>
                  <a:pt x="648072" y="235071"/>
                </a:moveTo>
                <a:cubicBezTo>
                  <a:pt x="419625" y="235071"/>
                  <a:pt x="234432" y="420264"/>
                  <a:pt x="234432" y="648711"/>
                </a:cubicBezTo>
                <a:cubicBezTo>
                  <a:pt x="234432" y="877158"/>
                  <a:pt x="419625" y="1062352"/>
                  <a:pt x="648072" y="1062352"/>
                </a:cubicBezTo>
                <a:cubicBezTo>
                  <a:pt x="876519" y="1062352"/>
                  <a:pt x="1061712" y="877158"/>
                  <a:pt x="1061712" y="648711"/>
                </a:cubicBezTo>
                <a:cubicBezTo>
                  <a:pt x="1061712" y="420264"/>
                  <a:pt x="876519" y="235071"/>
                  <a:pt x="648072" y="235071"/>
                </a:cubicBezTo>
                <a:close/>
                <a:moveTo>
                  <a:pt x="594998" y="0"/>
                </a:moveTo>
                <a:lnTo>
                  <a:pt x="701146" y="0"/>
                </a:lnTo>
                <a:lnTo>
                  <a:pt x="724216" y="130856"/>
                </a:lnTo>
                <a:cubicBezTo>
                  <a:pt x="794567" y="141200"/>
                  <a:pt x="862072" y="165770"/>
                  <a:pt x="922614" y="203067"/>
                </a:cubicBezTo>
                <a:lnTo>
                  <a:pt x="1024399" y="117654"/>
                </a:lnTo>
                <a:lnTo>
                  <a:pt x="1105713" y="185886"/>
                </a:lnTo>
                <a:lnTo>
                  <a:pt x="1039273" y="300956"/>
                </a:lnTo>
                <a:cubicBezTo>
                  <a:pt x="1086516" y="354101"/>
                  <a:pt x="1122434" y="416314"/>
                  <a:pt x="1144837" y="483799"/>
                </a:cubicBezTo>
                <a:lnTo>
                  <a:pt x="1277712" y="483796"/>
                </a:lnTo>
                <a:lnTo>
                  <a:pt x="1296144" y="588332"/>
                </a:lnTo>
                <a:lnTo>
                  <a:pt x="1171283" y="633774"/>
                </a:lnTo>
                <a:cubicBezTo>
                  <a:pt x="1173312" y="704852"/>
                  <a:pt x="1160838" y="775599"/>
                  <a:pt x="1134620" y="841697"/>
                </a:cubicBezTo>
                <a:lnTo>
                  <a:pt x="1236410" y="927104"/>
                </a:lnTo>
                <a:lnTo>
                  <a:pt x="1183336" y="1019032"/>
                </a:lnTo>
                <a:lnTo>
                  <a:pt x="1058476" y="973583"/>
                </a:lnTo>
                <a:cubicBezTo>
                  <a:pt x="1014343" y="1029336"/>
                  <a:pt x="959312" y="1075513"/>
                  <a:pt x="896742" y="1109294"/>
                </a:cubicBezTo>
                <a:lnTo>
                  <a:pt x="919819" y="1240149"/>
                </a:lnTo>
                <a:lnTo>
                  <a:pt x="820071" y="1276454"/>
                </a:lnTo>
                <a:lnTo>
                  <a:pt x="753637" y="1161380"/>
                </a:lnTo>
                <a:cubicBezTo>
                  <a:pt x="683991" y="1175721"/>
                  <a:pt x="612153" y="1175721"/>
                  <a:pt x="542507" y="1161380"/>
                </a:cubicBezTo>
                <a:lnTo>
                  <a:pt x="476073" y="1276454"/>
                </a:lnTo>
                <a:lnTo>
                  <a:pt x="376326" y="1240149"/>
                </a:lnTo>
                <a:lnTo>
                  <a:pt x="399403" y="1109294"/>
                </a:lnTo>
                <a:cubicBezTo>
                  <a:pt x="336833" y="1075513"/>
                  <a:pt x="281802" y="1029336"/>
                  <a:pt x="237669" y="973583"/>
                </a:cubicBezTo>
                <a:lnTo>
                  <a:pt x="112809" y="1019032"/>
                </a:lnTo>
                <a:lnTo>
                  <a:pt x="59735" y="927104"/>
                </a:lnTo>
                <a:lnTo>
                  <a:pt x="161524" y="841697"/>
                </a:lnTo>
                <a:cubicBezTo>
                  <a:pt x="135307" y="775599"/>
                  <a:pt x="122832" y="704852"/>
                  <a:pt x="124862" y="633774"/>
                </a:cubicBezTo>
                <a:lnTo>
                  <a:pt x="0" y="588332"/>
                </a:lnTo>
                <a:lnTo>
                  <a:pt x="18432" y="483796"/>
                </a:lnTo>
                <a:lnTo>
                  <a:pt x="151306" y="483799"/>
                </a:lnTo>
                <a:cubicBezTo>
                  <a:pt x="173710" y="416314"/>
                  <a:pt x="209628" y="354100"/>
                  <a:pt x="256871" y="300956"/>
                </a:cubicBezTo>
                <a:lnTo>
                  <a:pt x="190431" y="185886"/>
                </a:lnTo>
                <a:lnTo>
                  <a:pt x="271746" y="117654"/>
                </a:lnTo>
                <a:lnTo>
                  <a:pt x="373531" y="203067"/>
                </a:lnTo>
                <a:cubicBezTo>
                  <a:pt x="434072" y="165770"/>
                  <a:pt x="501577" y="141200"/>
                  <a:pt x="571928" y="130856"/>
                </a:cubicBezTo>
                <a:lnTo>
                  <a:pt x="594998" y="0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txBody>
          <a:bodyPr lIns="501445" tIns="575655" rIns="501445" bIns="614746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7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测试分析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33</a:t>
            </a:fld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419622"/>
            <a:ext cx="4644008" cy="277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梯形 3"/>
          <p:cNvSpPr/>
          <p:nvPr/>
        </p:nvSpPr>
        <p:spPr>
          <a:xfrm>
            <a:off x="3923928" y="1419622"/>
            <a:ext cx="5220072" cy="2774273"/>
          </a:xfrm>
          <a:custGeom>
            <a:avLst/>
            <a:gdLst/>
            <a:ahLst/>
            <a:cxnLst/>
            <a:rect l="l" t="t" r="r" b="b"/>
            <a:pathLst>
              <a:path w="5220072" h="2774273">
                <a:moveTo>
                  <a:pt x="693568" y="0"/>
                </a:moveTo>
                <a:lnTo>
                  <a:pt x="5220072" y="0"/>
                </a:lnTo>
                <a:lnTo>
                  <a:pt x="5220072" y="2774273"/>
                </a:lnTo>
                <a:lnTo>
                  <a:pt x="0" y="2774273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>
            <a:outerShdw blurRad="114300" dist="38100" dir="10800000" algn="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629833" y="1560942"/>
            <a:ext cx="3096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测试分析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Rectangle 42"/>
          <p:cNvSpPr/>
          <p:nvPr/>
        </p:nvSpPr>
        <p:spPr>
          <a:xfrm>
            <a:off x="4797896" y="2197992"/>
            <a:ext cx="3938152" cy="181391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 测试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分析的过程是在整个系统已经搭建完毕的情况下进行的，此时在系统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中已经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启动了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4-7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个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Redis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实例，拥有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台通过虚拟机启动的缓存节点。</a:t>
            </a:r>
          </a:p>
          <a:p>
            <a:pPr>
              <a:defRPr/>
            </a:pP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 测试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的方案如下：</a:t>
            </a:r>
          </a:p>
          <a:p>
            <a:pPr>
              <a:defRPr/>
            </a:pP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  编写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groovy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脚本文件调用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包（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http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包和 </a:t>
            </a:r>
            <a:r>
              <a:rPr lang="en-US" altLang="zh-CN" sz="1000" kern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rmi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包）的每种操作方法，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每种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操作方法并发执行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10000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次。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57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开发团队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34</a:t>
            </a:fld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4067944" y="1921726"/>
            <a:ext cx="468076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4067944" y="4009958"/>
            <a:ext cx="468076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67944" y="1491630"/>
            <a:ext cx="3384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1CBE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上海交通大学 </a:t>
            </a:r>
            <a:r>
              <a:rPr lang="en-US" altLang="zh-CN" sz="1600" spc="300" dirty="0" smtClean="0">
                <a:solidFill>
                  <a:srgbClr val="1CBE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eMem</a:t>
            </a:r>
            <a:r>
              <a:rPr lang="zh-CN" altLang="en-US" sz="1600" spc="300" dirty="0" smtClean="0">
                <a:solidFill>
                  <a:srgbClr val="1CBE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endParaRPr lang="zh-CN" altLang="en-US" sz="1600" spc="300" dirty="0">
              <a:solidFill>
                <a:srgbClr val="1CBE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0" name="Picture 8" descr="mail邮件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38114"/>
            <a:ext cx="3200425" cy="320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4067944" y="2077031"/>
            <a:ext cx="460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软件工程 研一</a:t>
            </a:r>
            <a:r>
              <a:rPr lang="en-US" altLang="zh-CN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庄奕峰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400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计算机</a:t>
            </a:r>
            <a:r>
              <a:rPr lang="zh-CN" altLang="en-US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 研二</a:t>
            </a:r>
            <a:r>
              <a:rPr lang="en-US" altLang="zh-CN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邓煜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计算机系 研</a:t>
            </a:r>
            <a:r>
              <a:rPr lang="zh-CN" altLang="en-US" sz="1400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一</a:t>
            </a:r>
            <a:r>
              <a:rPr lang="en-US" altLang="zh-CN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叶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计算机系 研</a:t>
            </a:r>
            <a:r>
              <a:rPr lang="zh-CN" altLang="en-US" sz="1400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一</a:t>
            </a:r>
            <a:r>
              <a:rPr lang="en-US" altLang="zh-CN" sz="1400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陈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丽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霞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45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65118" y="1597819"/>
            <a:ext cx="5821992" cy="1102519"/>
          </a:xfrm>
        </p:spPr>
        <p:txBody>
          <a:bodyPr>
            <a:normAutofit/>
          </a:bodyPr>
          <a:lstStyle/>
          <a:p>
            <a:pPr algn="r"/>
            <a:r>
              <a:rPr lang="en-US" altLang="zh-CN" sz="5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zh-CN" altLang="en-US" sz="5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483768" y="2678577"/>
            <a:ext cx="5903342" cy="717427"/>
          </a:xfrm>
        </p:spPr>
        <p:txBody>
          <a:bodyPr>
            <a:normAutofit/>
          </a:bodyPr>
          <a:lstStyle/>
          <a:p>
            <a:pPr algn="r"/>
            <a:r>
              <a:rPr lang="en-US" altLang="zh-CN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2014 </a:t>
            </a:r>
            <a:r>
              <a:rPr lang="zh-CN" altLang="en-US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全国高校云计算应用创新大赛</a:t>
            </a:r>
            <a:endParaRPr lang="zh-CN" altLang="en-US" sz="2800" dirty="0"/>
          </a:p>
        </p:txBody>
      </p:sp>
      <p:sp>
        <p:nvSpPr>
          <p:cNvPr id="5" name="椭圆 4"/>
          <p:cNvSpPr/>
          <p:nvPr/>
        </p:nvSpPr>
        <p:spPr>
          <a:xfrm>
            <a:off x="1331640" y="195486"/>
            <a:ext cx="1512168" cy="151216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rgbClr val="59C2AC"/>
                </a:gs>
                <a:gs pos="100000">
                  <a:srgbClr val="1CBED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9696" y="998781"/>
            <a:ext cx="1242594" cy="1242594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rgbClr val="59C2AC"/>
                </a:gs>
                <a:gs pos="100000">
                  <a:srgbClr val="1CBED5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-430460" y="-664418"/>
            <a:ext cx="1893416" cy="1893416"/>
          </a:xfrm>
          <a:prstGeom prst="ellipse">
            <a:avLst/>
          </a:prstGeom>
          <a:noFill/>
          <a:ln w="12700">
            <a:solidFill>
              <a:srgbClr val="59C2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98562" y="2755258"/>
            <a:ext cx="1184052" cy="1184052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87560" y="3492778"/>
            <a:ext cx="2304256" cy="2304256"/>
          </a:xfrm>
          <a:prstGeom prst="ellipse">
            <a:avLst/>
          </a:prstGeom>
          <a:noFill/>
          <a:ln w="12700">
            <a:solidFill>
              <a:srgbClr val="1CBED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772112" y="4400416"/>
            <a:ext cx="864096" cy="864096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639322" y="4475731"/>
            <a:ext cx="864096" cy="8640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575966" y="4106778"/>
            <a:ext cx="748546" cy="74854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16314" y="3795885"/>
            <a:ext cx="915326" cy="91532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490862" y="3116064"/>
            <a:ext cx="791496" cy="7914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54164" y="3429538"/>
            <a:ext cx="563489" cy="563489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78229" y="2402334"/>
            <a:ext cx="791496" cy="791496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719563" y="2106081"/>
            <a:ext cx="1632653" cy="1632653"/>
          </a:xfrm>
          <a:prstGeom prst="ellipse">
            <a:avLst/>
          </a:prstGeom>
          <a:noFill/>
          <a:ln w="12700">
            <a:solidFill>
              <a:srgbClr val="1CB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968715" y="1209815"/>
            <a:ext cx="881751" cy="881751"/>
          </a:xfrm>
          <a:prstGeom prst="ellipse">
            <a:avLst/>
          </a:prstGeom>
          <a:noFill/>
          <a:ln w="12700">
            <a:solidFill>
              <a:srgbClr val="1CBE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-252535" y="710861"/>
            <a:ext cx="966080" cy="966080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71038" y="284713"/>
            <a:ext cx="782994" cy="782994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241126" y="1162071"/>
            <a:ext cx="576064" cy="576064"/>
          </a:xfrm>
          <a:prstGeom prst="ellipse">
            <a:avLst/>
          </a:prstGeom>
          <a:noFill/>
          <a:ln w="12700">
            <a:solidFill>
              <a:srgbClr val="59C2A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弧形 25"/>
          <p:cNvSpPr/>
          <p:nvPr/>
        </p:nvSpPr>
        <p:spPr>
          <a:xfrm>
            <a:off x="1506298" y="-2003838"/>
            <a:ext cx="7671932" cy="7671932"/>
          </a:xfrm>
          <a:prstGeom prst="arc">
            <a:avLst>
              <a:gd name="adj1" fmla="val 7164880"/>
              <a:gd name="adj2" fmla="val 12497238"/>
            </a:avLst>
          </a:prstGeom>
          <a:ln>
            <a:solidFill>
              <a:srgbClr val="1CBE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1724610" y="3349812"/>
            <a:ext cx="324000" cy="324000"/>
            <a:chOff x="1638497" y="3309419"/>
            <a:chExt cx="404786" cy="404786"/>
          </a:xfrm>
        </p:grpSpPr>
        <p:sp>
          <p:nvSpPr>
            <p:cNvPr id="27" name="椭圆 2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909370" y="4745779"/>
            <a:ext cx="324000" cy="324000"/>
            <a:chOff x="1638497" y="3309419"/>
            <a:chExt cx="404786" cy="404786"/>
          </a:xfrm>
        </p:grpSpPr>
        <p:sp>
          <p:nvSpPr>
            <p:cNvPr id="31" name="椭圆 30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994688" y="3714174"/>
            <a:ext cx="231614" cy="231614"/>
            <a:chOff x="1638497" y="3309419"/>
            <a:chExt cx="404786" cy="404786"/>
          </a:xfrm>
        </p:grpSpPr>
        <p:sp>
          <p:nvSpPr>
            <p:cNvPr id="37" name="椭圆 3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20101" y="3595475"/>
            <a:ext cx="231614" cy="231614"/>
            <a:chOff x="1638497" y="3309419"/>
            <a:chExt cx="404786" cy="404786"/>
          </a:xfrm>
        </p:grpSpPr>
        <p:sp>
          <p:nvSpPr>
            <p:cNvPr id="40" name="椭圆 39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58169" y="2682275"/>
            <a:ext cx="231614" cy="231614"/>
            <a:chOff x="1638497" y="3309419"/>
            <a:chExt cx="404786" cy="404786"/>
          </a:xfrm>
        </p:grpSpPr>
        <p:sp>
          <p:nvSpPr>
            <p:cNvPr id="49" name="椭圆 48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35503" y="2003306"/>
            <a:ext cx="324000" cy="324000"/>
            <a:chOff x="1638497" y="3309419"/>
            <a:chExt cx="404786" cy="404786"/>
          </a:xfrm>
        </p:grpSpPr>
        <p:sp>
          <p:nvSpPr>
            <p:cNvPr id="52" name="椭圆 51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8505" y="1031901"/>
            <a:ext cx="324000" cy="324000"/>
            <a:chOff x="1638497" y="3309419"/>
            <a:chExt cx="404786" cy="404786"/>
          </a:xfrm>
        </p:grpSpPr>
        <p:sp>
          <p:nvSpPr>
            <p:cNvPr id="55" name="椭圆 54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247590" y="1488690"/>
            <a:ext cx="324000" cy="324000"/>
            <a:chOff x="1638497" y="3309419"/>
            <a:chExt cx="404786" cy="404786"/>
          </a:xfrm>
        </p:grpSpPr>
        <p:sp>
          <p:nvSpPr>
            <p:cNvPr id="58" name="椭圆 57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413351" y="1334296"/>
            <a:ext cx="231614" cy="231614"/>
            <a:chOff x="1638497" y="3309419"/>
            <a:chExt cx="404786" cy="404786"/>
          </a:xfrm>
        </p:grpSpPr>
        <p:sp>
          <p:nvSpPr>
            <p:cNvPr id="61" name="椭圆 60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887535" y="988132"/>
            <a:ext cx="231614" cy="231614"/>
            <a:chOff x="1638497" y="3309419"/>
            <a:chExt cx="404786" cy="404786"/>
          </a:xfrm>
        </p:grpSpPr>
        <p:sp>
          <p:nvSpPr>
            <p:cNvPr id="64" name="椭圆 63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200535" y="514210"/>
            <a:ext cx="324000" cy="324000"/>
            <a:chOff x="1638497" y="3309419"/>
            <a:chExt cx="404786" cy="404786"/>
          </a:xfrm>
        </p:grpSpPr>
        <p:sp>
          <p:nvSpPr>
            <p:cNvPr id="67" name="椭圆 66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739154" y="71586"/>
            <a:ext cx="324000" cy="324000"/>
            <a:chOff x="1638497" y="3309419"/>
            <a:chExt cx="404786" cy="404786"/>
          </a:xfrm>
        </p:grpSpPr>
        <p:sp>
          <p:nvSpPr>
            <p:cNvPr id="70" name="椭圆 69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59C2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椭圆 71"/>
          <p:cNvSpPr/>
          <p:nvPr/>
        </p:nvSpPr>
        <p:spPr>
          <a:xfrm>
            <a:off x="-127773" y="4202938"/>
            <a:ext cx="2545275" cy="2545275"/>
          </a:xfrm>
          <a:prstGeom prst="ellipse">
            <a:avLst/>
          </a:prstGeom>
          <a:noFill/>
          <a:ln w="12700">
            <a:solidFill>
              <a:srgbClr val="1CBED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711977" y="4091548"/>
            <a:ext cx="324000" cy="324000"/>
            <a:chOff x="1638497" y="3309419"/>
            <a:chExt cx="404786" cy="404786"/>
          </a:xfrm>
        </p:grpSpPr>
        <p:sp>
          <p:nvSpPr>
            <p:cNvPr id="46" name="椭圆 45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834432" y="4365244"/>
            <a:ext cx="231614" cy="231614"/>
            <a:chOff x="1638497" y="3309419"/>
            <a:chExt cx="404786" cy="404786"/>
          </a:xfrm>
        </p:grpSpPr>
        <p:sp>
          <p:nvSpPr>
            <p:cNvPr id="34" name="椭圆 33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57634" y="4425170"/>
            <a:ext cx="231614" cy="231614"/>
            <a:chOff x="1638497" y="3309419"/>
            <a:chExt cx="404786" cy="404786"/>
          </a:xfrm>
        </p:grpSpPr>
        <p:sp>
          <p:nvSpPr>
            <p:cNvPr id="43" name="椭圆 42"/>
            <p:cNvSpPr/>
            <p:nvPr/>
          </p:nvSpPr>
          <p:spPr>
            <a:xfrm>
              <a:off x="1696207" y="3367129"/>
              <a:ext cx="289366" cy="28936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9525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638497" y="3309419"/>
              <a:ext cx="404786" cy="404786"/>
            </a:xfrm>
            <a:prstGeom prst="ellipse">
              <a:avLst/>
            </a:prstGeom>
            <a:noFill/>
            <a:ln w="12700">
              <a:solidFill>
                <a:srgbClr val="1CB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矩形 73"/>
          <p:cNvSpPr/>
          <p:nvPr/>
        </p:nvSpPr>
        <p:spPr>
          <a:xfrm>
            <a:off x="8964488" y="1812690"/>
            <a:ext cx="179512" cy="1381140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13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37465" cy="5128781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1" name="梯形 10"/>
          <p:cNvSpPr/>
          <p:nvPr/>
        </p:nvSpPr>
        <p:spPr>
          <a:xfrm>
            <a:off x="3672407" y="-1316682"/>
            <a:ext cx="5868145" cy="5158219"/>
          </a:xfrm>
          <a:custGeom>
            <a:avLst/>
            <a:gdLst/>
            <a:ahLst/>
            <a:cxnLst/>
            <a:rect l="l" t="t" r="r" b="b"/>
            <a:pathLst>
              <a:path w="5868145" h="5158219">
                <a:moveTo>
                  <a:pt x="1803881" y="0"/>
                </a:moveTo>
                <a:lnTo>
                  <a:pt x="2125821" y="0"/>
                </a:lnTo>
                <a:lnTo>
                  <a:pt x="1463109" y="1895033"/>
                </a:lnTo>
                <a:lnTo>
                  <a:pt x="5868145" y="1895033"/>
                </a:lnTo>
                <a:lnTo>
                  <a:pt x="5868145" y="3263185"/>
                </a:lnTo>
                <a:lnTo>
                  <a:pt x="984653" y="3263185"/>
                </a:lnTo>
                <a:lnTo>
                  <a:pt x="321940" y="5158219"/>
                </a:lnTo>
                <a:lnTo>
                  <a:pt x="0" y="5158219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225548" y="771550"/>
            <a:ext cx="3882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eMem </a:t>
            </a:r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弹性云缓存系统的特点就是方便、快捷、高效。</a:t>
            </a:r>
            <a:r>
              <a:rPr lang="en-US" altLang="zh-CN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72000" y="483518"/>
            <a:ext cx="720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zh-CN" alt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676456" y="1432396"/>
            <a:ext cx="720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zh-CN" alt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42"/>
          <p:cNvSpPr/>
          <p:nvPr/>
        </p:nvSpPr>
        <p:spPr>
          <a:xfrm>
            <a:off x="4993995" y="2133009"/>
            <a:ext cx="4099229" cy="297877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altLang="zh-CN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eMem 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弹性云缓存系统就是针对这一问题而设计开发的</a:t>
            </a:r>
            <a:r>
              <a:rPr lang="en-US" altLang="zh-CN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,eMem 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系统向用户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提供统一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的缓存服务接口，提供按需分配的缓存资源，用户可以即时申请即时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使用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。用户在享用缓存高效性能的同时，不再会为缓存服务器部署和维护所拖累</a:t>
            </a:r>
            <a:r>
              <a:rPr lang="en-US" altLang="zh-CN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能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忽略不同缓存引擎的差异性，把精力更多的投入在业务系统的开发当中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altLang="zh-CN" sz="14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       同时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 </a:t>
            </a:r>
            <a:r>
              <a:rPr lang="en-US" altLang="zh-CN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系统提供了良好的运维保护，支持缓存引擎</a:t>
            </a:r>
            <a:r>
              <a:rPr lang="en-US" altLang="zh-CN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(Redis)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的统一管理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，能够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根据实际使用情况进行在线动态扩展，并能够实时对缓存服务监控和预警</a:t>
            </a:r>
            <a:r>
              <a:rPr lang="zh-CN" altLang="en-US" sz="14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，提供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缓存使用情况的分析报告。使得运维人员能一键式操控整个分布式缓存系统。</a:t>
            </a:r>
            <a:endParaRPr lang="en-US" sz="14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KSO_Shape"/>
          <p:cNvSpPr>
            <a:spLocks/>
          </p:cNvSpPr>
          <p:nvPr/>
        </p:nvSpPr>
        <p:spPr bwMode="auto">
          <a:xfrm>
            <a:off x="6515028" y="1023160"/>
            <a:ext cx="351680" cy="217455"/>
          </a:xfrm>
          <a:custGeom>
            <a:avLst/>
            <a:gdLst>
              <a:gd name="T0" fmla="*/ 1251565 w 2063518"/>
              <a:gd name="T1" fmla="*/ 768927 h 1276454"/>
              <a:gd name="T2" fmla="*/ 1760718 w 2063518"/>
              <a:gd name="T3" fmla="*/ 768927 h 1276454"/>
              <a:gd name="T4" fmla="*/ 1473477 w 2063518"/>
              <a:gd name="T5" fmla="*/ 369836 h 1276454"/>
              <a:gd name="T6" fmla="*/ 1553005 w 2063518"/>
              <a:gd name="T7" fmla="*/ 450339 h 1276454"/>
              <a:gd name="T8" fmla="*/ 1737754 w 2063518"/>
              <a:gd name="T9" fmla="*/ 442217 h 1276454"/>
              <a:gd name="T10" fmla="*/ 1746908 w 2063518"/>
              <a:gd name="T11" fmla="*/ 554986 h 1276454"/>
              <a:gd name="T12" fmla="*/ 1893656 w 2063518"/>
              <a:gd name="T13" fmla="*/ 667471 h 1276454"/>
              <a:gd name="T14" fmla="*/ 1828154 w 2063518"/>
              <a:gd name="T15" fmla="*/ 759738 h 1276454"/>
              <a:gd name="T16" fmla="*/ 1868236 w 2063518"/>
              <a:gd name="T17" fmla="*/ 940196 h 1276454"/>
              <a:gd name="T18" fmla="*/ 1758727 w 2063518"/>
              <a:gd name="T19" fmla="*/ 968790 h 1276454"/>
              <a:gd name="T20" fmla="*/ 1673390 w 2063518"/>
              <a:gd name="T21" fmla="*/ 1132784 h 1276454"/>
              <a:gd name="T22" fmla="*/ 1571112 w 2063518"/>
              <a:gd name="T23" fmla="*/ 1084324 h 1276454"/>
              <a:gd name="T24" fmla="*/ 1400284 w 2063518"/>
              <a:gd name="T25" fmla="*/ 1155119 h 1276454"/>
              <a:gd name="T26" fmla="*/ 1353098 w 2063518"/>
              <a:gd name="T27" fmla="*/ 1052281 h 1276454"/>
              <a:gd name="T28" fmla="*/ 1176712 w 2063518"/>
              <a:gd name="T29" fmla="*/ 996751 h 1276454"/>
              <a:gd name="T30" fmla="*/ 1206694 w 2063518"/>
              <a:gd name="T31" fmla="*/ 887653 h 1276454"/>
              <a:gd name="T32" fmla="*/ 1107283 w 2063518"/>
              <a:gd name="T33" fmla="*/ 731781 h 1276454"/>
              <a:gd name="T34" fmla="*/ 1200405 w 2063518"/>
              <a:gd name="T35" fmla="*/ 667472 h 1276454"/>
              <a:gd name="T36" fmla="*/ 1224485 w 2063518"/>
              <a:gd name="T37" fmla="*/ 484194 h 1276454"/>
              <a:gd name="T38" fmla="*/ 1337175 w 2063518"/>
              <a:gd name="T39" fmla="*/ 494764 h 1276454"/>
              <a:gd name="T40" fmla="*/ 1473477 w 2063518"/>
              <a:gd name="T41" fmla="*/ 369836 h 1276454"/>
              <a:gd name="T42" fmla="*/ 216423 w 2063518"/>
              <a:gd name="T43" fmla="*/ 598637 h 1276454"/>
              <a:gd name="T44" fmla="*/ 980152 w 2063518"/>
              <a:gd name="T45" fmla="*/ 598637 h 1276454"/>
              <a:gd name="T46" fmla="*/ 549291 w 2063518"/>
              <a:gd name="T47" fmla="*/ 0 h 1276454"/>
              <a:gd name="T48" fmla="*/ 668582 w 2063518"/>
              <a:gd name="T49" fmla="*/ 120755 h 1276454"/>
              <a:gd name="T50" fmla="*/ 945705 w 2063518"/>
              <a:gd name="T51" fmla="*/ 108572 h 1276454"/>
              <a:gd name="T52" fmla="*/ 959437 w 2063518"/>
              <a:gd name="T53" fmla="*/ 277725 h 1276454"/>
              <a:gd name="T54" fmla="*/ 1179559 w 2063518"/>
              <a:gd name="T55" fmla="*/ 446452 h 1276454"/>
              <a:gd name="T56" fmla="*/ 1081306 w 2063518"/>
              <a:gd name="T57" fmla="*/ 584853 h 1276454"/>
              <a:gd name="T58" fmla="*/ 1141430 w 2063518"/>
              <a:gd name="T59" fmla="*/ 855541 h 1276454"/>
              <a:gd name="T60" fmla="*/ 977165 w 2063518"/>
              <a:gd name="T61" fmla="*/ 898432 h 1276454"/>
              <a:gd name="T62" fmla="*/ 849159 w 2063518"/>
              <a:gd name="T63" fmla="*/ 1144422 h 1276454"/>
              <a:gd name="T64" fmla="*/ 695743 w 2063518"/>
              <a:gd name="T65" fmla="*/ 1071734 h 1276454"/>
              <a:gd name="T66" fmla="*/ 439501 w 2063518"/>
              <a:gd name="T67" fmla="*/ 1177925 h 1276454"/>
              <a:gd name="T68" fmla="*/ 368721 w 2063518"/>
              <a:gd name="T69" fmla="*/ 1023668 h 1276454"/>
              <a:gd name="T70" fmla="*/ 104143 w 2063518"/>
              <a:gd name="T71" fmla="*/ 940373 h 1276454"/>
              <a:gd name="T72" fmla="*/ 149116 w 2063518"/>
              <a:gd name="T73" fmla="*/ 776727 h 1276454"/>
              <a:gd name="T74" fmla="*/ 0 w 2063518"/>
              <a:gd name="T75" fmla="*/ 542919 h 1276454"/>
              <a:gd name="T76" fmla="*/ 139683 w 2063518"/>
              <a:gd name="T77" fmla="*/ 446455 h 1276454"/>
              <a:gd name="T78" fmla="*/ 175802 w 2063518"/>
              <a:gd name="T79" fmla="*/ 171538 h 1276454"/>
              <a:gd name="T80" fmla="*/ 344837 w 2063518"/>
              <a:gd name="T81" fmla="*/ 187392 h 1276454"/>
              <a:gd name="T82" fmla="*/ 549291 w 2063518"/>
              <a:gd name="T83" fmla="*/ 0 h 127645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063518" h="1276454">
                <a:moveTo>
                  <a:pt x="1631470" y="557485"/>
                </a:moveTo>
                <a:cubicBezTo>
                  <a:pt x="1479172" y="557485"/>
                  <a:pt x="1355710" y="680947"/>
                  <a:pt x="1355710" y="833245"/>
                </a:cubicBezTo>
                <a:cubicBezTo>
                  <a:pt x="1355710" y="985543"/>
                  <a:pt x="1479172" y="1109005"/>
                  <a:pt x="1631470" y="1109005"/>
                </a:cubicBezTo>
                <a:cubicBezTo>
                  <a:pt x="1783768" y="1109005"/>
                  <a:pt x="1907230" y="985543"/>
                  <a:pt x="1907230" y="833245"/>
                </a:cubicBezTo>
                <a:cubicBezTo>
                  <a:pt x="1907230" y="680947"/>
                  <a:pt x="1783768" y="557485"/>
                  <a:pt x="1631470" y="557485"/>
                </a:cubicBezTo>
                <a:close/>
                <a:moveTo>
                  <a:pt x="1596087" y="400771"/>
                </a:moveTo>
                <a:lnTo>
                  <a:pt x="1666853" y="400771"/>
                </a:lnTo>
                <a:lnTo>
                  <a:pt x="1682233" y="488008"/>
                </a:lnTo>
                <a:cubicBezTo>
                  <a:pt x="1729134" y="494904"/>
                  <a:pt x="1774137" y="511284"/>
                  <a:pt x="1814498" y="536149"/>
                </a:cubicBezTo>
                <a:lnTo>
                  <a:pt x="1882355" y="479207"/>
                </a:lnTo>
                <a:lnTo>
                  <a:pt x="1936564" y="524695"/>
                </a:lnTo>
                <a:lnTo>
                  <a:pt x="1892271" y="601408"/>
                </a:lnTo>
                <a:cubicBezTo>
                  <a:pt x="1923766" y="636838"/>
                  <a:pt x="1947711" y="678313"/>
                  <a:pt x="1962647" y="723304"/>
                </a:cubicBezTo>
                <a:lnTo>
                  <a:pt x="2051230" y="723302"/>
                </a:lnTo>
                <a:lnTo>
                  <a:pt x="2063518" y="792992"/>
                </a:lnTo>
                <a:lnTo>
                  <a:pt x="1980277" y="823287"/>
                </a:lnTo>
                <a:cubicBezTo>
                  <a:pt x="1981630" y="870672"/>
                  <a:pt x="1973314" y="917837"/>
                  <a:pt x="1955836" y="961902"/>
                </a:cubicBezTo>
                <a:lnTo>
                  <a:pt x="2023695" y="1018840"/>
                </a:lnTo>
                <a:lnTo>
                  <a:pt x="1988313" y="1080125"/>
                </a:lnTo>
                <a:lnTo>
                  <a:pt x="1905073" y="1049826"/>
                </a:lnTo>
                <a:cubicBezTo>
                  <a:pt x="1875651" y="1086995"/>
                  <a:pt x="1838963" y="1117779"/>
                  <a:pt x="1797250" y="1140300"/>
                </a:cubicBezTo>
                <a:lnTo>
                  <a:pt x="1812635" y="1227537"/>
                </a:lnTo>
                <a:lnTo>
                  <a:pt x="1746136" y="1251740"/>
                </a:lnTo>
                <a:lnTo>
                  <a:pt x="1701847" y="1175024"/>
                </a:lnTo>
                <a:cubicBezTo>
                  <a:pt x="1655416" y="1184585"/>
                  <a:pt x="1607524" y="1184585"/>
                  <a:pt x="1561093" y="1175024"/>
                </a:cubicBezTo>
                <a:lnTo>
                  <a:pt x="1516804" y="1251740"/>
                </a:lnTo>
                <a:lnTo>
                  <a:pt x="1450306" y="1227537"/>
                </a:lnTo>
                <a:lnTo>
                  <a:pt x="1465691" y="1140300"/>
                </a:lnTo>
                <a:cubicBezTo>
                  <a:pt x="1423978" y="1117779"/>
                  <a:pt x="1387290" y="1086995"/>
                  <a:pt x="1357868" y="1049826"/>
                </a:cubicBezTo>
                <a:lnTo>
                  <a:pt x="1274628" y="1080125"/>
                </a:lnTo>
                <a:lnTo>
                  <a:pt x="1239245" y="1018840"/>
                </a:lnTo>
                <a:lnTo>
                  <a:pt x="1307105" y="961902"/>
                </a:lnTo>
                <a:cubicBezTo>
                  <a:pt x="1289627" y="917837"/>
                  <a:pt x="1281310" y="870672"/>
                  <a:pt x="1282663" y="823287"/>
                </a:cubicBezTo>
                <a:lnTo>
                  <a:pt x="1199422" y="792992"/>
                </a:lnTo>
                <a:lnTo>
                  <a:pt x="1211710" y="723302"/>
                </a:lnTo>
                <a:lnTo>
                  <a:pt x="1300293" y="723304"/>
                </a:lnTo>
                <a:cubicBezTo>
                  <a:pt x="1315229" y="678313"/>
                  <a:pt x="1339174" y="636838"/>
                  <a:pt x="1370670" y="601408"/>
                </a:cubicBezTo>
                <a:lnTo>
                  <a:pt x="1326376" y="524695"/>
                </a:lnTo>
                <a:lnTo>
                  <a:pt x="1380586" y="479207"/>
                </a:lnTo>
                <a:lnTo>
                  <a:pt x="1448443" y="536149"/>
                </a:lnTo>
                <a:cubicBezTo>
                  <a:pt x="1488803" y="511284"/>
                  <a:pt x="1533807" y="494905"/>
                  <a:pt x="1580707" y="488008"/>
                </a:cubicBezTo>
                <a:lnTo>
                  <a:pt x="1596087" y="400771"/>
                </a:lnTo>
                <a:close/>
                <a:moveTo>
                  <a:pt x="648072" y="235071"/>
                </a:moveTo>
                <a:cubicBezTo>
                  <a:pt x="419625" y="235071"/>
                  <a:pt x="234432" y="420264"/>
                  <a:pt x="234432" y="648711"/>
                </a:cubicBezTo>
                <a:cubicBezTo>
                  <a:pt x="234432" y="877158"/>
                  <a:pt x="419625" y="1062352"/>
                  <a:pt x="648072" y="1062352"/>
                </a:cubicBezTo>
                <a:cubicBezTo>
                  <a:pt x="876519" y="1062352"/>
                  <a:pt x="1061712" y="877158"/>
                  <a:pt x="1061712" y="648711"/>
                </a:cubicBezTo>
                <a:cubicBezTo>
                  <a:pt x="1061712" y="420264"/>
                  <a:pt x="876519" y="235071"/>
                  <a:pt x="648072" y="235071"/>
                </a:cubicBezTo>
                <a:close/>
                <a:moveTo>
                  <a:pt x="594998" y="0"/>
                </a:moveTo>
                <a:lnTo>
                  <a:pt x="701146" y="0"/>
                </a:lnTo>
                <a:lnTo>
                  <a:pt x="724216" y="130856"/>
                </a:lnTo>
                <a:cubicBezTo>
                  <a:pt x="794567" y="141200"/>
                  <a:pt x="862072" y="165770"/>
                  <a:pt x="922614" y="203067"/>
                </a:cubicBezTo>
                <a:lnTo>
                  <a:pt x="1024399" y="117654"/>
                </a:lnTo>
                <a:lnTo>
                  <a:pt x="1105713" y="185886"/>
                </a:lnTo>
                <a:lnTo>
                  <a:pt x="1039273" y="300956"/>
                </a:lnTo>
                <a:cubicBezTo>
                  <a:pt x="1086516" y="354101"/>
                  <a:pt x="1122434" y="416314"/>
                  <a:pt x="1144837" y="483799"/>
                </a:cubicBezTo>
                <a:lnTo>
                  <a:pt x="1277712" y="483796"/>
                </a:lnTo>
                <a:lnTo>
                  <a:pt x="1296144" y="588332"/>
                </a:lnTo>
                <a:lnTo>
                  <a:pt x="1171283" y="633774"/>
                </a:lnTo>
                <a:cubicBezTo>
                  <a:pt x="1173312" y="704852"/>
                  <a:pt x="1160838" y="775599"/>
                  <a:pt x="1134620" y="841697"/>
                </a:cubicBezTo>
                <a:lnTo>
                  <a:pt x="1236410" y="927104"/>
                </a:lnTo>
                <a:lnTo>
                  <a:pt x="1183336" y="1019032"/>
                </a:lnTo>
                <a:lnTo>
                  <a:pt x="1058476" y="973583"/>
                </a:lnTo>
                <a:cubicBezTo>
                  <a:pt x="1014343" y="1029336"/>
                  <a:pt x="959312" y="1075513"/>
                  <a:pt x="896742" y="1109294"/>
                </a:cubicBezTo>
                <a:lnTo>
                  <a:pt x="919819" y="1240149"/>
                </a:lnTo>
                <a:lnTo>
                  <a:pt x="820071" y="1276454"/>
                </a:lnTo>
                <a:lnTo>
                  <a:pt x="753637" y="1161380"/>
                </a:lnTo>
                <a:cubicBezTo>
                  <a:pt x="683991" y="1175721"/>
                  <a:pt x="612153" y="1175721"/>
                  <a:pt x="542507" y="1161380"/>
                </a:cubicBezTo>
                <a:lnTo>
                  <a:pt x="476073" y="1276454"/>
                </a:lnTo>
                <a:lnTo>
                  <a:pt x="376326" y="1240149"/>
                </a:lnTo>
                <a:lnTo>
                  <a:pt x="399403" y="1109294"/>
                </a:lnTo>
                <a:cubicBezTo>
                  <a:pt x="336833" y="1075513"/>
                  <a:pt x="281802" y="1029336"/>
                  <a:pt x="237669" y="973583"/>
                </a:cubicBezTo>
                <a:lnTo>
                  <a:pt x="112809" y="1019032"/>
                </a:lnTo>
                <a:lnTo>
                  <a:pt x="59735" y="927104"/>
                </a:lnTo>
                <a:lnTo>
                  <a:pt x="161524" y="841697"/>
                </a:lnTo>
                <a:cubicBezTo>
                  <a:pt x="135307" y="775599"/>
                  <a:pt x="122832" y="704852"/>
                  <a:pt x="124862" y="633774"/>
                </a:cubicBezTo>
                <a:lnTo>
                  <a:pt x="0" y="588332"/>
                </a:lnTo>
                <a:lnTo>
                  <a:pt x="18432" y="483796"/>
                </a:lnTo>
                <a:lnTo>
                  <a:pt x="151306" y="483799"/>
                </a:lnTo>
                <a:cubicBezTo>
                  <a:pt x="173710" y="416314"/>
                  <a:pt x="209628" y="354100"/>
                  <a:pt x="256871" y="300956"/>
                </a:cubicBezTo>
                <a:lnTo>
                  <a:pt x="190431" y="185886"/>
                </a:lnTo>
                <a:lnTo>
                  <a:pt x="271746" y="117654"/>
                </a:lnTo>
                <a:lnTo>
                  <a:pt x="373531" y="203067"/>
                </a:lnTo>
                <a:cubicBezTo>
                  <a:pt x="434072" y="165770"/>
                  <a:pt x="501577" y="141200"/>
                  <a:pt x="571928" y="130856"/>
                </a:cubicBezTo>
                <a:lnTo>
                  <a:pt x="594998" y="0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txBody>
          <a:bodyPr lIns="501445" tIns="575655" rIns="501445" bIns="614746" anchor="ctr"/>
          <a:lstStyle/>
          <a:p>
            <a:endParaRPr lang="zh-CN" altLang="en-US"/>
          </a:p>
        </p:txBody>
      </p:sp>
      <p:sp>
        <p:nvSpPr>
          <p:cNvPr id="15" name="梯形 10"/>
          <p:cNvSpPr/>
          <p:nvPr/>
        </p:nvSpPr>
        <p:spPr>
          <a:xfrm>
            <a:off x="2058207" y="3291830"/>
            <a:ext cx="5868145" cy="5158219"/>
          </a:xfrm>
          <a:custGeom>
            <a:avLst/>
            <a:gdLst/>
            <a:ahLst/>
            <a:cxnLst/>
            <a:rect l="l" t="t" r="r" b="b"/>
            <a:pathLst>
              <a:path w="5868145" h="5158219">
                <a:moveTo>
                  <a:pt x="1803881" y="0"/>
                </a:moveTo>
                <a:lnTo>
                  <a:pt x="2125821" y="0"/>
                </a:lnTo>
                <a:lnTo>
                  <a:pt x="1463109" y="1895033"/>
                </a:lnTo>
                <a:lnTo>
                  <a:pt x="5868145" y="1895033"/>
                </a:lnTo>
                <a:lnTo>
                  <a:pt x="5868145" y="3263185"/>
                </a:lnTo>
                <a:lnTo>
                  <a:pt x="984653" y="3263185"/>
                </a:lnTo>
                <a:lnTo>
                  <a:pt x="321940" y="5158219"/>
                </a:lnTo>
                <a:lnTo>
                  <a:pt x="0" y="5158219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17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需求整合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11560" y="1415139"/>
            <a:ext cx="571846" cy="571846"/>
            <a:chOff x="611560" y="1415139"/>
            <a:chExt cx="571846" cy="571846"/>
          </a:xfrm>
        </p:grpSpPr>
        <p:sp>
          <p:nvSpPr>
            <p:cNvPr id="27" name="椭圆 2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Rectangle 42"/>
          <p:cNvSpPr/>
          <p:nvPr/>
        </p:nvSpPr>
        <p:spPr>
          <a:xfrm>
            <a:off x="1259632" y="1765806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</a:t>
            </a:r>
            <a:r>
              <a:rPr 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HTTP、RMI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59632" y="149162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必选：缓存服务子系统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611560" y="2388517"/>
            <a:ext cx="571846" cy="571846"/>
            <a:chOff x="611560" y="1415139"/>
            <a:chExt cx="571846" cy="571846"/>
          </a:xfrm>
        </p:grpSpPr>
        <p:sp>
          <p:nvSpPr>
            <p:cNvPr id="37" name="椭圆 3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Rectangle 42"/>
          <p:cNvSpPr/>
          <p:nvPr/>
        </p:nvSpPr>
        <p:spPr>
          <a:xfrm>
            <a:off x="1259632" y="2701911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备注：一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键式操作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59632" y="2427734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必选：缓存配置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611560" y="3361895"/>
            <a:ext cx="571846" cy="571846"/>
            <a:chOff x="611560" y="1415139"/>
            <a:chExt cx="571846" cy="571846"/>
          </a:xfrm>
        </p:grpSpPr>
        <p:sp>
          <p:nvSpPr>
            <p:cNvPr id="49" name="椭圆 4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257655" y="3479477"/>
            <a:ext cx="339573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缓存接口支持</a:t>
            </a:r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协议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4788024" y="1415139"/>
            <a:ext cx="571846" cy="571846"/>
            <a:chOff x="611560" y="1415139"/>
            <a:chExt cx="571846" cy="571846"/>
          </a:xfrm>
        </p:grpSpPr>
        <p:sp>
          <p:nvSpPr>
            <p:cNvPr id="59" name="椭圆 5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Rectangle 42"/>
          <p:cNvSpPr/>
          <p:nvPr/>
        </p:nvSpPr>
        <p:spPr>
          <a:xfrm>
            <a:off x="5436096" y="1765806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备注：提供 </a:t>
            </a:r>
            <a:r>
              <a:rPr 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Web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界面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413143" y="1483270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必选：缓存管理子系统 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4788024" y="2388517"/>
            <a:ext cx="571846" cy="571846"/>
            <a:chOff x="611560" y="1415139"/>
            <a:chExt cx="571846" cy="571846"/>
          </a:xfrm>
        </p:grpSpPr>
        <p:sp>
          <p:nvSpPr>
            <p:cNvPr id="67" name="椭圆 6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Rectangle 42"/>
          <p:cNvSpPr/>
          <p:nvPr/>
        </p:nvSpPr>
        <p:spPr>
          <a:xfrm>
            <a:off x="5436096" y="2701910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备注：发布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包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zh-CN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Javadoc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436096" y="2427733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必选：客户端</a:t>
            </a:r>
          </a:p>
        </p:txBody>
      </p:sp>
      <p:grpSp>
        <p:nvGrpSpPr>
          <p:cNvPr id="72" name="组合 71"/>
          <p:cNvGrpSpPr/>
          <p:nvPr/>
        </p:nvGrpSpPr>
        <p:grpSpPr>
          <a:xfrm>
            <a:off x="4788024" y="3361895"/>
            <a:ext cx="571846" cy="571846"/>
            <a:chOff x="611560" y="1415139"/>
            <a:chExt cx="571846" cy="571846"/>
          </a:xfrm>
        </p:grpSpPr>
        <p:sp>
          <p:nvSpPr>
            <p:cNvPr id="79" name="椭圆 7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Rectangle 42"/>
          <p:cNvSpPr/>
          <p:nvPr/>
        </p:nvSpPr>
        <p:spPr>
          <a:xfrm>
            <a:off x="5436096" y="3615155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13143" y="3471119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必选：支持 </a:t>
            </a:r>
            <a:r>
              <a:rPr lang="en-US" altLang="zh-CN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Redis 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引擎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91" y="1510883"/>
            <a:ext cx="316800" cy="31680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50" y="3456755"/>
            <a:ext cx="316800" cy="31680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82" y="2491635"/>
            <a:ext cx="316800" cy="31680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546" y="1509999"/>
            <a:ext cx="316800" cy="316800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546" y="2491635"/>
            <a:ext cx="316800" cy="316800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546" y="3456755"/>
            <a:ext cx="316800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5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需求整合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6</a:t>
            </a:fld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11560" y="1415139"/>
            <a:ext cx="571846" cy="571846"/>
            <a:chOff x="611560" y="1415139"/>
            <a:chExt cx="571846" cy="571846"/>
          </a:xfrm>
        </p:grpSpPr>
        <p:sp>
          <p:nvSpPr>
            <p:cNvPr id="27" name="椭圆 2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Rectangle 42"/>
          <p:cNvSpPr/>
          <p:nvPr/>
        </p:nvSpPr>
        <p:spPr>
          <a:xfrm>
            <a:off x="1259632" y="1668399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备注：平均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读写时 间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：</a:t>
            </a:r>
            <a:r>
              <a:rPr lang="en-US" altLang="zh-CN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HTTP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&lt;5ms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</a:t>
            </a:r>
            <a:r>
              <a:rPr lang="en-US" altLang="zh-CN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RMI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协议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&lt;</a:t>
            </a:r>
            <a:r>
              <a:rPr lang="en-US" altLang="zh-CN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3ms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，局域网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内测试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59632" y="1394222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必选：平均读写时间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611560" y="2388517"/>
            <a:ext cx="571846" cy="571846"/>
            <a:chOff x="611560" y="1415139"/>
            <a:chExt cx="571846" cy="571846"/>
          </a:xfrm>
        </p:grpSpPr>
        <p:sp>
          <p:nvSpPr>
            <p:cNvPr id="37" name="椭圆 3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Rectangle 42"/>
          <p:cNvSpPr/>
          <p:nvPr/>
        </p:nvSpPr>
        <p:spPr>
          <a:xfrm>
            <a:off x="1259632" y="2641777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备注：缓存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监控的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4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个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模块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中，第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4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个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模块还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未调试完全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59632" y="2367600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非必选：缓存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监控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611560" y="3361895"/>
            <a:ext cx="571846" cy="571846"/>
            <a:chOff x="611560" y="1415139"/>
            <a:chExt cx="571846" cy="571846"/>
          </a:xfrm>
        </p:grpSpPr>
        <p:sp>
          <p:nvSpPr>
            <p:cNvPr id="49" name="椭圆 4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Rectangle 42"/>
          <p:cNvSpPr/>
          <p:nvPr/>
        </p:nvSpPr>
        <p:spPr>
          <a:xfrm>
            <a:off x="5434119" y="1689316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使用并优化</a:t>
            </a:r>
            <a:r>
              <a:rPr lang="en-US" sz="1000" kern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ArrayList</a:t>
            </a:r>
            <a:r>
              <a:rPr 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伸缩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算法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34119" y="1415139"/>
            <a:ext cx="266461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非必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选：缓存资源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自动调整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4788024" y="1415139"/>
            <a:ext cx="571846" cy="571846"/>
            <a:chOff x="611560" y="1415139"/>
            <a:chExt cx="571846" cy="571846"/>
          </a:xfrm>
        </p:grpSpPr>
        <p:sp>
          <p:nvSpPr>
            <p:cNvPr id="59" name="椭圆 5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Rectangle 42"/>
          <p:cNvSpPr/>
          <p:nvPr/>
        </p:nvSpPr>
        <p:spPr>
          <a:xfrm>
            <a:off x="5436096" y="1668399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434119" y="3509050"/>
            <a:ext cx="302433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非必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选：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支持</a:t>
            </a:r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Memcached 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引擎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4788024" y="2388517"/>
            <a:ext cx="571846" cy="571846"/>
            <a:chOff x="611560" y="1415139"/>
            <a:chExt cx="571846" cy="571846"/>
          </a:xfrm>
        </p:grpSpPr>
        <p:sp>
          <p:nvSpPr>
            <p:cNvPr id="67" name="椭圆 66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Rectangle 42"/>
          <p:cNvSpPr/>
          <p:nvPr/>
        </p:nvSpPr>
        <p:spPr>
          <a:xfrm>
            <a:off x="5436096" y="2641777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备注：统计分析的算法和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策略在进 一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步优化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436096" y="2367600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非必</a:t>
            </a:r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选：缓存统计分析</a:t>
            </a:r>
          </a:p>
        </p:txBody>
      </p:sp>
      <p:grpSp>
        <p:nvGrpSpPr>
          <p:cNvPr id="72" name="组合 71"/>
          <p:cNvGrpSpPr/>
          <p:nvPr/>
        </p:nvGrpSpPr>
        <p:grpSpPr>
          <a:xfrm>
            <a:off x="4788024" y="3361895"/>
            <a:ext cx="571846" cy="571846"/>
            <a:chOff x="611560" y="1415139"/>
            <a:chExt cx="571846" cy="571846"/>
          </a:xfrm>
        </p:grpSpPr>
        <p:sp>
          <p:nvSpPr>
            <p:cNvPr id="79" name="椭圆 78"/>
            <p:cNvSpPr/>
            <p:nvPr/>
          </p:nvSpPr>
          <p:spPr>
            <a:xfrm>
              <a:off x="611560" y="1415139"/>
              <a:ext cx="571846" cy="571846"/>
            </a:xfrm>
            <a:prstGeom prst="ellipse">
              <a:avLst/>
            </a:pr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685809" y="1489389"/>
              <a:ext cx="423347" cy="423347"/>
            </a:xfrm>
            <a:prstGeom prst="ellipse">
              <a:avLst/>
            </a:prstGeom>
            <a:solidFill>
              <a:srgbClr val="1CBED5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Rectangle 42"/>
          <p:cNvSpPr/>
          <p:nvPr/>
        </p:nvSpPr>
        <p:spPr>
          <a:xfrm>
            <a:off x="5436096" y="3615155"/>
            <a:ext cx="2880320" cy="51791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243395" y="3509318"/>
            <a:ext cx="288032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非必选：缓存接口支持 </a:t>
            </a:r>
            <a:r>
              <a:rPr lang="en-US" altLang="zh-CN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RMI</a:t>
            </a:r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协议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232" y="3479477"/>
            <a:ext cx="316800" cy="3168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91" y="1510883"/>
            <a:ext cx="316800" cy="31680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261" y="1521870"/>
            <a:ext cx="316800" cy="31680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43" y="2516040"/>
            <a:ext cx="316800" cy="316800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546" y="2491635"/>
            <a:ext cx="316800" cy="316800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82" y="3479477"/>
            <a:ext cx="316800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4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20135" y="-16413"/>
            <a:ext cx="9164135" cy="5159913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20135" y="-16413"/>
            <a:ext cx="9164135" cy="5159913"/>
          </a:xfrm>
          <a:custGeom>
            <a:avLst/>
            <a:gdLst/>
            <a:ahLst/>
            <a:cxnLst/>
            <a:rect l="l" t="t" r="r" b="b"/>
            <a:pathLst>
              <a:path w="9164135" h="5159913">
                <a:moveTo>
                  <a:pt x="0" y="0"/>
                </a:moveTo>
                <a:lnTo>
                  <a:pt x="9164135" y="0"/>
                </a:lnTo>
                <a:lnTo>
                  <a:pt x="9164135" y="2542802"/>
                </a:lnTo>
                <a:lnTo>
                  <a:pt x="5024183" y="2542802"/>
                </a:lnTo>
                <a:lnTo>
                  <a:pt x="5024183" y="3199081"/>
                </a:lnTo>
                <a:lnTo>
                  <a:pt x="9164135" y="3199081"/>
                </a:lnTo>
                <a:lnTo>
                  <a:pt x="9164135" y="5159913"/>
                </a:lnTo>
                <a:lnTo>
                  <a:pt x="0" y="5159913"/>
                </a:lnTo>
                <a:lnTo>
                  <a:pt x="0" y="3199081"/>
                </a:lnTo>
                <a:lnTo>
                  <a:pt x="199647" y="3199081"/>
                </a:lnTo>
                <a:lnTo>
                  <a:pt x="199647" y="2542802"/>
                </a:lnTo>
                <a:lnTo>
                  <a:pt x="0" y="2542802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68313" y="2492328"/>
            <a:ext cx="604686" cy="604686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999" y="2454228"/>
            <a:ext cx="3715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设计思路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42"/>
          <p:cNvSpPr/>
          <p:nvPr/>
        </p:nvSpPr>
        <p:spPr>
          <a:xfrm>
            <a:off x="1199998" y="2915893"/>
            <a:ext cx="4380114" cy="18112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cloud cache system based on redis/memcached </a:t>
            </a:r>
          </a:p>
        </p:txBody>
      </p:sp>
      <p:sp>
        <p:nvSpPr>
          <p:cNvPr id="15" name="矩形 14"/>
          <p:cNvSpPr/>
          <p:nvPr/>
        </p:nvSpPr>
        <p:spPr>
          <a:xfrm>
            <a:off x="5004048" y="2522808"/>
            <a:ext cx="4139952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-20135" y="2522808"/>
            <a:ext cx="180528" cy="655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>
            <a:off x="586587" y="2685943"/>
            <a:ext cx="351680" cy="217455"/>
          </a:xfrm>
          <a:custGeom>
            <a:avLst/>
            <a:gdLst>
              <a:gd name="T0" fmla="*/ 1251565 w 2063518"/>
              <a:gd name="T1" fmla="*/ 768927 h 1276454"/>
              <a:gd name="T2" fmla="*/ 1760718 w 2063518"/>
              <a:gd name="T3" fmla="*/ 768927 h 1276454"/>
              <a:gd name="T4" fmla="*/ 1473477 w 2063518"/>
              <a:gd name="T5" fmla="*/ 369836 h 1276454"/>
              <a:gd name="T6" fmla="*/ 1553005 w 2063518"/>
              <a:gd name="T7" fmla="*/ 450339 h 1276454"/>
              <a:gd name="T8" fmla="*/ 1737754 w 2063518"/>
              <a:gd name="T9" fmla="*/ 442217 h 1276454"/>
              <a:gd name="T10" fmla="*/ 1746908 w 2063518"/>
              <a:gd name="T11" fmla="*/ 554986 h 1276454"/>
              <a:gd name="T12" fmla="*/ 1893656 w 2063518"/>
              <a:gd name="T13" fmla="*/ 667471 h 1276454"/>
              <a:gd name="T14" fmla="*/ 1828154 w 2063518"/>
              <a:gd name="T15" fmla="*/ 759738 h 1276454"/>
              <a:gd name="T16" fmla="*/ 1868236 w 2063518"/>
              <a:gd name="T17" fmla="*/ 940196 h 1276454"/>
              <a:gd name="T18" fmla="*/ 1758727 w 2063518"/>
              <a:gd name="T19" fmla="*/ 968790 h 1276454"/>
              <a:gd name="T20" fmla="*/ 1673390 w 2063518"/>
              <a:gd name="T21" fmla="*/ 1132784 h 1276454"/>
              <a:gd name="T22" fmla="*/ 1571112 w 2063518"/>
              <a:gd name="T23" fmla="*/ 1084324 h 1276454"/>
              <a:gd name="T24" fmla="*/ 1400284 w 2063518"/>
              <a:gd name="T25" fmla="*/ 1155119 h 1276454"/>
              <a:gd name="T26" fmla="*/ 1353098 w 2063518"/>
              <a:gd name="T27" fmla="*/ 1052281 h 1276454"/>
              <a:gd name="T28" fmla="*/ 1176712 w 2063518"/>
              <a:gd name="T29" fmla="*/ 996751 h 1276454"/>
              <a:gd name="T30" fmla="*/ 1206694 w 2063518"/>
              <a:gd name="T31" fmla="*/ 887653 h 1276454"/>
              <a:gd name="T32" fmla="*/ 1107283 w 2063518"/>
              <a:gd name="T33" fmla="*/ 731781 h 1276454"/>
              <a:gd name="T34" fmla="*/ 1200405 w 2063518"/>
              <a:gd name="T35" fmla="*/ 667472 h 1276454"/>
              <a:gd name="T36" fmla="*/ 1224485 w 2063518"/>
              <a:gd name="T37" fmla="*/ 484194 h 1276454"/>
              <a:gd name="T38" fmla="*/ 1337175 w 2063518"/>
              <a:gd name="T39" fmla="*/ 494764 h 1276454"/>
              <a:gd name="T40" fmla="*/ 1473477 w 2063518"/>
              <a:gd name="T41" fmla="*/ 369836 h 1276454"/>
              <a:gd name="T42" fmla="*/ 216423 w 2063518"/>
              <a:gd name="T43" fmla="*/ 598637 h 1276454"/>
              <a:gd name="T44" fmla="*/ 980152 w 2063518"/>
              <a:gd name="T45" fmla="*/ 598637 h 1276454"/>
              <a:gd name="T46" fmla="*/ 549291 w 2063518"/>
              <a:gd name="T47" fmla="*/ 0 h 1276454"/>
              <a:gd name="T48" fmla="*/ 668582 w 2063518"/>
              <a:gd name="T49" fmla="*/ 120755 h 1276454"/>
              <a:gd name="T50" fmla="*/ 945705 w 2063518"/>
              <a:gd name="T51" fmla="*/ 108572 h 1276454"/>
              <a:gd name="T52" fmla="*/ 959437 w 2063518"/>
              <a:gd name="T53" fmla="*/ 277725 h 1276454"/>
              <a:gd name="T54" fmla="*/ 1179559 w 2063518"/>
              <a:gd name="T55" fmla="*/ 446452 h 1276454"/>
              <a:gd name="T56" fmla="*/ 1081306 w 2063518"/>
              <a:gd name="T57" fmla="*/ 584853 h 1276454"/>
              <a:gd name="T58" fmla="*/ 1141430 w 2063518"/>
              <a:gd name="T59" fmla="*/ 855541 h 1276454"/>
              <a:gd name="T60" fmla="*/ 977165 w 2063518"/>
              <a:gd name="T61" fmla="*/ 898432 h 1276454"/>
              <a:gd name="T62" fmla="*/ 849159 w 2063518"/>
              <a:gd name="T63" fmla="*/ 1144422 h 1276454"/>
              <a:gd name="T64" fmla="*/ 695743 w 2063518"/>
              <a:gd name="T65" fmla="*/ 1071734 h 1276454"/>
              <a:gd name="T66" fmla="*/ 439501 w 2063518"/>
              <a:gd name="T67" fmla="*/ 1177925 h 1276454"/>
              <a:gd name="T68" fmla="*/ 368721 w 2063518"/>
              <a:gd name="T69" fmla="*/ 1023668 h 1276454"/>
              <a:gd name="T70" fmla="*/ 104143 w 2063518"/>
              <a:gd name="T71" fmla="*/ 940373 h 1276454"/>
              <a:gd name="T72" fmla="*/ 149116 w 2063518"/>
              <a:gd name="T73" fmla="*/ 776727 h 1276454"/>
              <a:gd name="T74" fmla="*/ 0 w 2063518"/>
              <a:gd name="T75" fmla="*/ 542919 h 1276454"/>
              <a:gd name="T76" fmla="*/ 139683 w 2063518"/>
              <a:gd name="T77" fmla="*/ 446455 h 1276454"/>
              <a:gd name="T78" fmla="*/ 175802 w 2063518"/>
              <a:gd name="T79" fmla="*/ 171538 h 1276454"/>
              <a:gd name="T80" fmla="*/ 344837 w 2063518"/>
              <a:gd name="T81" fmla="*/ 187392 h 1276454"/>
              <a:gd name="T82" fmla="*/ 549291 w 2063518"/>
              <a:gd name="T83" fmla="*/ 0 h 127645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063518" h="1276454">
                <a:moveTo>
                  <a:pt x="1631470" y="557485"/>
                </a:moveTo>
                <a:cubicBezTo>
                  <a:pt x="1479172" y="557485"/>
                  <a:pt x="1355710" y="680947"/>
                  <a:pt x="1355710" y="833245"/>
                </a:cubicBezTo>
                <a:cubicBezTo>
                  <a:pt x="1355710" y="985543"/>
                  <a:pt x="1479172" y="1109005"/>
                  <a:pt x="1631470" y="1109005"/>
                </a:cubicBezTo>
                <a:cubicBezTo>
                  <a:pt x="1783768" y="1109005"/>
                  <a:pt x="1907230" y="985543"/>
                  <a:pt x="1907230" y="833245"/>
                </a:cubicBezTo>
                <a:cubicBezTo>
                  <a:pt x="1907230" y="680947"/>
                  <a:pt x="1783768" y="557485"/>
                  <a:pt x="1631470" y="557485"/>
                </a:cubicBezTo>
                <a:close/>
                <a:moveTo>
                  <a:pt x="1596087" y="400771"/>
                </a:moveTo>
                <a:lnTo>
                  <a:pt x="1666853" y="400771"/>
                </a:lnTo>
                <a:lnTo>
                  <a:pt x="1682233" y="488008"/>
                </a:lnTo>
                <a:cubicBezTo>
                  <a:pt x="1729134" y="494904"/>
                  <a:pt x="1774137" y="511284"/>
                  <a:pt x="1814498" y="536149"/>
                </a:cubicBezTo>
                <a:lnTo>
                  <a:pt x="1882355" y="479207"/>
                </a:lnTo>
                <a:lnTo>
                  <a:pt x="1936564" y="524695"/>
                </a:lnTo>
                <a:lnTo>
                  <a:pt x="1892271" y="601408"/>
                </a:lnTo>
                <a:cubicBezTo>
                  <a:pt x="1923766" y="636838"/>
                  <a:pt x="1947711" y="678313"/>
                  <a:pt x="1962647" y="723304"/>
                </a:cubicBezTo>
                <a:lnTo>
                  <a:pt x="2051230" y="723302"/>
                </a:lnTo>
                <a:lnTo>
                  <a:pt x="2063518" y="792992"/>
                </a:lnTo>
                <a:lnTo>
                  <a:pt x="1980277" y="823287"/>
                </a:lnTo>
                <a:cubicBezTo>
                  <a:pt x="1981630" y="870672"/>
                  <a:pt x="1973314" y="917837"/>
                  <a:pt x="1955836" y="961902"/>
                </a:cubicBezTo>
                <a:lnTo>
                  <a:pt x="2023695" y="1018840"/>
                </a:lnTo>
                <a:lnTo>
                  <a:pt x="1988313" y="1080125"/>
                </a:lnTo>
                <a:lnTo>
                  <a:pt x="1905073" y="1049826"/>
                </a:lnTo>
                <a:cubicBezTo>
                  <a:pt x="1875651" y="1086995"/>
                  <a:pt x="1838963" y="1117779"/>
                  <a:pt x="1797250" y="1140300"/>
                </a:cubicBezTo>
                <a:lnTo>
                  <a:pt x="1812635" y="1227537"/>
                </a:lnTo>
                <a:lnTo>
                  <a:pt x="1746136" y="1251740"/>
                </a:lnTo>
                <a:lnTo>
                  <a:pt x="1701847" y="1175024"/>
                </a:lnTo>
                <a:cubicBezTo>
                  <a:pt x="1655416" y="1184585"/>
                  <a:pt x="1607524" y="1184585"/>
                  <a:pt x="1561093" y="1175024"/>
                </a:cubicBezTo>
                <a:lnTo>
                  <a:pt x="1516804" y="1251740"/>
                </a:lnTo>
                <a:lnTo>
                  <a:pt x="1450306" y="1227537"/>
                </a:lnTo>
                <a:lnTo>
                  <a:pt x="1465691" y="1140300"/>
                </a:lnTo>
                <a:cubicBezTo>
                  <a:pt x="1423978" y="1117779"/>
                  <a:pt x="1387290" y="1086995"/>
                  <a:pt x="1357868" y="1049826"/>
                </a:cubicBezTo>
                <a:lnTo>
                  <a:pt x="1274628" y="1080125"/>
                </a:lnTo>
                <a:lnTo>
                  <a:pt x="1239245" y="1018840"/>
                </a:lnTo>
                <a:lnTo>
                  <a:pt x="1307105" y="961902"/>
                </a:lnTo>
                <a:cubicBezTo>
                  <a:pt x="1289627" y="917837"/>
                  <a:pt x="1281310" y="870672"/>
                  <a:pt x="1282663" y="823287"/>
                </a:cubicBezTo>
                <a:lnTo>
                  <a:pt x="1199422" y="792992"/>
                </a:lnTo>
                <a:lnTo>
                  <a:pt x="1211710" y="723302"/>
                </a:lnTo>
                <a:lnTo>
                  <a:pt x="1300293" y="723304"/>
                </a:lnTo>
                <a:cubicBezTo>
                  <a:pt x="1315229" y="678313"/>
                  <a:pt x="1339174" y="636838"/>
                  <a:pt x="1370670" y="601408"/>
                </a:cubicBezTo>
                <a:lnTo>
                  <a:pt x="1326376" y="524695"/>
                </a:lnTo>
                <a:lnTo>
                  <a:pt x="1380586" y="479207"/>
                </a:lnTo>
                <a:lnTo>
                  <a:pt x="1448443" y="536149"/>
                </a:lnTo>
                <a:cubicBezTo>
                  <a:pt x="1488803" y="511284"/>
                  <a:pt x="1533807" y="494905"/>
                  <a:pt x="1580707" y="488008"/>
                </a:cubicBezTo>
                <a:lnTo>
                  <a:pt x="1596087" y="400771"/>
                </a:lnTo>
                <a:close/>
                <a:moveTo>
                  <a:pt x="648072" y="235071"/>
                </a:moveTo>
                <a:cubicBezTo>
                  <a:pt x="419625" y="235071"/>
                  <a:pt x="234432" y="420264"/>
                  <a:pt x="234432" y="648711"/>
                </a:cubicBezTo>
                <a:cubicBezTo>
                  <a:pt x="234432" y="877158"/>
                  <a:pt x="419625" y="1062352"/>
                  <a:pt x="648072" y="1062352"/>
                </a:cubicBezTo>
                <a:cubicBezTo>
                  <a:pt x="876519" y="1062352"/>
                  <a:pt x="1061712" y="877158"/>
                  <a:pt x="1061712" y="648711"/>
                </a:cubicBezTo>
                <a:cubicBezTo>
                  <a:pt x="1061712" y="420264"/>
                  <a:pt x="876519" y="235071"/>
                  <a:pt x="648072" y="235071"/>
                </a:cubicBezTo>
                <a:close/>
                <a:moveTo>
                  <a:pt x="594998" y="0"/>
                </a:moveTo>
                <a:lnTo>
                  <a:pt x="701146" y="0"/>
                </a:lnTo>
                <a:lnTo>
                  <a:pt x="724216" y="130856"/>
                </a:lnTo>
                <a:cubicBezTo>
                  <a:pt x="794567" y="141200"/>
                  <a:pt x="862072" y="165770"/>
                  <a:pt x="922614" y="203067"/>
                </a:cubicBezTo>
                <a:lnTo>
                  <a:pt x="1024399" y="117654"/>
                </a:lnTo>
                <a:lnTo>
                  <a:pt x="1105713" y="185886"/>
                </a:lnTo>
                <a:lnTo>
                  <a:pt x="1039273" y="300956"/>
                </a:lnTo>
                <a:cubicBezTo>
                  <a:pt x="1086516" y="354101"/>
                  <a:pt x="1122434" y="416314"/>
                  <a:pt x="1144837" y="483799"/>
                </a:cubicBezTo>
                <a:lnTo>
                  <a:pt x="1277712" y="483796"/>
                </a:lnTo>
                <a:lnTo>
                  <a:pt x="1296144" y="588332"/>
                </a:lnTo>
                <a:lnTo>
                  <a:pt x="1171283" y="633774"/>
                </a:lnTo>
                <a:cubicBezTo>
                  <a:pt x="1173312" y="704852"/>
                  <a:pt x="1160838" y="775599"/>
                  <a:pt x="1134620" y="841697"/>
                </a:cubicBezTo>
                <a:lnTo>
                  <a:pt x="1236410" y="927104"/>
                </a:lnTo>
                <a:lnTo>
                  <a:pt x="1183336" y="1019032"/>
                </a:lnTo>
                <a:lnTo>
                  <a:pt x="1058476" y="973583"/>
                </a:lnTo>
                <a:cubicBezTo>
                  <a:pt x="1014343" y="1029336"/>
                  <a:pt x="959312" y="1075513"/>
                  <a:pt x="896742" y="1109294"/>
                </a:cubicBezTo>
                <a:lnTo>
                  <a:pt x="919819" y="1240149"/>
                </a:lnTo>
                <a:lnTo>
                  <a:pt x="820071" y="1276454"/>
                </a:lnTo>
                <a:lnTo>
                  <a:pt x="753637" y="1161380"/>
                </a:lnTo>
                <a:cubicBezTo>
                  <a:pt x="683991" y="1175721"/>
                  <a:pt x="612153" y="1175721"/>
                  <a:pt x="542507" y="1161380"/>
                </a:cubicBezTo>
                <a:lnTo>
                  <a:pt x="476073" y="1276454"/>
                </a:lnTo>
                <a:lnTo>
                  <a:pt x="376326" y="1240149"/>
                </a:lnTo>
                <a:lnTo>
                  <a:pt x="399403" y="1109294"/>
                </a:lnTo>
                <a:cubicBezTo>
                  <a:pt x="336833" y="1075513"/>
                  <a:pt x="281802" y="1029336"/>
                  <a:pt x="237669" y="973583"/>
                </a:cubicBezTo>
                <a:lnTo>
                  <a:pt x="112809" y="1019032"/>
                </a:lnTo>
                <a:lnTo>
                  <a:pt x="59735" y="927104"/>
                </a:lnTo>
                <a:lnTo>
                  <a:pt x="161524" y="841697"/>
                </a:lnTo>
                <a:cubicBezTo>
                  <a:pt x="135307" y="775599"/>
                  <a:pt x="122832" y="704852"/>
                  <a:pt x="124862" y="633774"/>
                </a:cubicBezTo>
                <a:lnTo>
                  <a:pt x="0" y="588332"/>
                </a:lnTo>
                <a:lnTo>
                  <a:pt x="18432" y="483796"/>
                </a:lnTo>
                <a:lnTo>
                  <a:pt x="151306" y="483799"/>
                </a:lnTo>
                <a:cubicBezTo>
                  <a:pt x="173710" y="416314"/>
                  <a:pt x="209628" y="354100"/>
                  <a:pt x="256871" y="300956"/>
                </a:cubicBezTo>
                <a:lnTo>
                  <a:pt x="190431" y="185886"/>
                </a:lnTo>
                <a:lnTo>
                  <a:pt x="271746" y="117654"/>
                </a:lnTo>
                <a:lnTo>
                  <a:pt x="373531" y="203067"/>
                </a:lnTo>
                <a:cubicBezTo>
                  <a:pt x="434072" y="165770"/>
                  <a:pt x="501577" y="141200"/>
                  <a:pt x="571928" y="130856"/>
                </a:cubicBezTo>
                <a:lnTo>
                  <a:pt x="594998" y="0"/>
                </a:lnTo>
                <a:close/>
              </a:path>
            </a:pathLst>
          </a:custGeom>
          <a:solidFill>
            <a:srgbClr val="1CBED5"/>
          </a:solidFill>
          <a:ln>
            <a:noFill/>
          </a:ln>
        </p:spPr>
        <p:txBody>
          <a:bodyPr lIns="501445" tIns="575655" rIns="501445" bIns="614746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25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95" y="1162612"/>
            <a:ext cx="4768198" cy="311998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设计思路</a:t>
            </a:r>
            <a:endParaRPr lang="zh-CN" altLang="en-US" sz="28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91" name="Rectangle 42"/>
          <p:cNvSpPr/>
          <p:nvPr/>
        </p:nvSpPr>
        <p:spPr>
          <a:xfrm>
            <a:off x="44182" y="2368654"/>
            <a:ext cx="2124447" cy="1936659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客户端主要负责完成各业务系统和云缓存系统的集成，提供了一组标准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的缓存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数据的操作接口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(JAR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包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。业务系统只需在项目内引入客户端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JAR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包，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再稍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作配置，就可以轻松使用云缓存提供的缓存服务。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44182" y="2094478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 smtClean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客户端：</a:t>
            </a:r>
            <a:endParaRPr lang="zh-CN" altLang="en-US" sz="1200" b="1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3" name="直接连接符 92"/>
          <p:cNvCxnSpPr/>
          <p:nvPr/>
        </p:nvCxnSpPr>
        <p:spPr>
          <a:xfrm flipH="1">
            <a:off x="2242924" y="2094478"/>
            <a:ext cx="531161" cy="66945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2178230" y="2442172"/>
            <a:ext cx="0" cy="64678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42"/>
          <p:cNvSpPr/>
          <p:nvPr/>
        </p:nvSpPr>
        <p:spPr>
          <a:xfrm>
            <a:off x="6118711" y="710522"/>
            <a:ext cx="2124447" cy="110377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缓存服务子系统直接依赖 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Redis/Memcached 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实现，通过指定的通讯协议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将一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组标准的缓存数据操作接口暴露给用户，使用户能够方便的对缓存数据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进行操作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。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6118711" y="436345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缓存服务子系统：</a:t>
            </a:r>
          </a:p>
        </p:txBody>
      </p:sp>
      <p:cxnSp>
        <p:nvCxnSpPr>
          <p:cNvPr id="97" name="直接连接符 96"/>
          <p:cNvCxnSpPr/>
          <p:nvPr/>
        </p:nvCxnSpPr>
        <p:spPr>
          <a:xfrm flipH="1" flipV="1">
            <a:off x="2242922" y="2763936"/>
            <a:ext cx="583714" cy="74391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42"/>
          <p:cNvSpPr/>
          <p:nvPr/>
        </p:nvSpPr>
        <p:spPr>
          <a:xfrm>
            <a:off x="6744505" y="3017830"/>
            <a:ext cx="2124447" cy="170223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缓存管理子系统是运维人员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开发人员用以配置、管理、监控和分析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缓存服务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的一个管控平台，是“弹性云缓存”的核心系统。系统主要包括缓存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配置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、缓存监控和缓存统计分析三大核心功能模块。</a:t>
            </a:r>
            <a:endParaRPr lang="en-US" sz="10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744505" y="2762291"/>
            <a:ext cx="194229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200" b="1" dirty="0">
                <a:solidFill>
                  <a:srgbClr val="1CB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缓存管理子系统：</a:t>
            </a:r>
          </a:p>
        </p:txBody>
      </p:sp>
      <p:cxnSp>
        <p:nvCxnSpPr>
          <p:cNvPr id="101" name="直接连接符 100"/>
          <p:cNvCxnSpPr/>
          <p:nvPr/>
        </p:nvCxnSpPr>
        <p:spPr>
          <a:xfrm>
            <a:off x="5292080" y="2916323"/>
            <a:ext cx="1331937" cy="447515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6624017" y="3088953"/>
            <a:ext cx="0" cy="64678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flipV="1">
            <a:off x="3916238" y="1036908"/>
            <a:ext cx="2069798" cy="145908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6000396" y="713517"/>
            <a:ext cx="0" cy="64678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77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" y="3651870"/>
            <a:ext cx="9144000" cy="1491630"/>
          </a:xfrm>
          <a:prstGeom prst="rect">
            <a:avLst/>
          </a:prstGeom>
          <a:solidFill>
            <a:srgbClr val="1C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设计思路</a:t>
            </a:r>
            <a:endParaRPr lang="zh-CN" altLang="en-US" sz="2800" dirty="0"/>
          </a:p>
        </p:txBody>
      </p:sp>
      <p:sp>
        <p:nvSpPr>
          <p:cNvPr id="10" name="椭圆 9"/>
          <p:cNvSpPr/>
          <p:nvPr/>
        </p:nvSpPr>
        <p:spPr>
          <a:xfrm>
            <a:off x="8333026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69317-EFEF-454C-947E-569E03E41F87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7668344" y="4754688"/>
            <a:ext cx="316788" cy="31678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632340" y="4782277"/>
            <a:ext cx="388796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05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27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42087" y="4727227"/>
            <a:ext cx="3887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dwardian Script ITC" panose="030303020407070D0804" pitchFamily="66" charset="0"/>
                <a:cs typeface="Arial" panose="020B0604020202020204" pitchFamily="34" charset="0"/>
              </a:rPr>
              <a:t>of</a:t>
            </a:r>
            <a:endParaRPr lang="zh-CN" altLang="en-US" sz="1600" dirty="0">
              <a:solidFill>
                <a:schemeClr val="bg1"/>
              </a:solidFill>
              <a:latin typeface="Edwardian Script ITC" panose="030303020407070D0804" pitchFamily="66" charset="0"/>
              <a:cs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0" y="4651375"/>
            <a:ext cx="9144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42"/>
          <p:cNvSpPr/>
          <p:nvPr/>
        </p:nvSpPr>
        <p:spPr>
          <a:xfrm>
            <a:off x="539552" y="3777898"/>
            <a:ext cx="3816424" cy="88679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在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项目设计之时，我们考虑到各个模块之间的耦合程度比较低，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因此在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设计阶段就预先定义好各个模块之间的接口，再对各个模块并行开发，来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提高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整个项目的开发效率，事实证明这个思路非常正确切有效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是我们能在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个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月的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时间内完成大部分需求的主要原因。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42"/>
          <p:cNvSpPr/>
          <p:nvPr/>
        </p:nvSpPr>
        <p:spPr>
          <a:xfrm>
            <a:off x="4752980" y="3777898"/>
            <a:ext cx="3816424" cy="874397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>
              <a:defRPr/>
            </a:pP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我们把整个系统进行了进一步细化，把整个系统的内部需要连接的模块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进一步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概括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为上图。</a:t>
            </a:r>
            <a:endParaRPr lang="en-US" altLang="zh-CN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eMem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项目团队总共有 </a:t>
            </a:r>
            <a:r>
              <a:rPr lang="en-US" altLang="zh-CN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 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个人，根据个人的擅长进行了分工，每个人负责</a:t>
            </a:r>
            <a:r>
              <a:rPr lang="zh-CN" altLang="en-US" sz="10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自己</a:t>
            </a:r>
            <a:r>
              <a:rPr lang="zh-CN" altLang="en-US" sz="10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对应的模块，同时遵循设计初定义好的规范接口进行编程。</a:t>
            </a:r>
            <a:endParaRPr lang="en-US" sz="1000" kern="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82" name="图表 81"/>
          <p:cNvGraphicFramePr/>
          <p:nvPr>
            <p:extLst>
              <p:ext uri="{D42A27DB-BD31-4B8C-83A1-F6EECF244321}">
                <p14:modId xmlns:p14="http://schemas.microsoft.com/office/powerpoint/2010/main" val="793557247"/>
              </p:ext>
            </p:extLst>
          </p:nvPr>
        </p:nvGraphicFramePr>
        <p:xfrm>
          <a:off x="-97201" y="1320622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3" name="图表 82"/>
          <p:cNvGraphicFramePr/>
          <p:nvPr>
            <p:extLst>
              <p:ext uri="{D42A27DB-BD31-4B8C-83A1-F6EECF244321}">
                <p14:modId xmlns:p14="http://schemas.microsoft.com/office/powerpoint/2010/main" val="1269377073"/>
              </p:ext>
            </p:extLst>
          </p:nvPr>
        </p:nvGraphicFramePr>
        <p:xfrm>
          <a:off x="1214881" y="1320060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4" name="图表 83"/>
          <p:cNvGraphicFramePr/>
          <p:nvPr>
            <p:extLst>
              <p:ext uri="{D42A27DB-BD31-4B8C-83A1-F6EECF244321}">
                <p14:modId xmlns:p14="http://schemas.microsoft.com/office/powerpoint/2010/main" val="4259300520"/>
              </p:ext>
            </p:extLst>
          </p:nvPr>
        </p:nvGraphicFramePr>
        <p:xfrm>
          <a:off x="2505879" y="1340067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5" name="图表 84"/>
          <p:cNvGraphicFramePr/>
          <p:nvPr>
            <p:extLst>
              <p:ext uri="{D42A27DB-BD31-4B8C-83A1-F6EECF244321}">
                <p14:modId xmlns:p14="http://schemas.microsoft.com/office/powerpoint/2010/main" val="2327941757"/>
              </p:ext>
            </p:extLst>
          </p:nvPr>
        </p:nvGraphicFramePr>
        <p:xfrm>
          <a:off x="3766502" y="1320622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6" name="图表 85"/>
          <p:cNvGraphicFramePr/>
          <p:nvPr>
            <p:extLst>
              <p:ext uri="{D42A27DB-BD31-4B8C-83A1-F6EECF244321}">
                <p14:modId xmlns:p14="http://schemas.microsoft.com/office/powerpoint/2010/main" val="1556769565"/>
              </p:ext>
            </p:extLst>
          </p:nvPr>
        </p:nvGraphicFramePr>
        <p:xfrm>
          <a:off x="5125464" y="1317933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87" name="图表 86"/>
          <p:cNvGraphicFramePr/>
          <p:nvPr>
            <p:extLst>
              <p:ext uri="{D42A27DB-BD31-4B8C-83A1-F6EECF244321}">
                <p14:modId xmlns:p14="http://schemas.microsoft.com/office/powerpoint/2010/main" val="1706787304"/>
              </p:ext>
            </p:extLst>
          </p:nvPr>
        </p:nvGraphicFramePr>
        <p:xfrm>
          <a:off x="6446717" y="1324475"/>
          <a:ext cx="2733795" cy="1822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88" name="直接连接符 87"/>
          <p:cNvCxnSpPr/>
          <p:nvPr/>
        </p:nvCxnSpPr>
        <p:spPr>
          <a:xfrm>
            <a:off x="2573228" y="1320622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69"/>
          <p:cNvSpPr txBox="1"/>
          <p:nvPr/>
        </p:nvSpPr>
        <p:spPr>
          <a:xfrm>
            <a:off x="381689" y="3203477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客户端</a:t>
            </a:r>
          </a:p>
        </p:txBody>
      </p:sp>
      <p:sp>
        <p:nvSpPr>
          <p:cNvPr id="92" name="TextBox 77"/>
          <p:cNvSpPr txBox="1"/>
          <p:nvPr/>
        </p:nvSpPr>
        <p:spPr>
          <a:xfrm>
            <a:off x="1713171" y="1013996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缓存服务子系统</a:t>
            </a:r>
          </a:p>
        </p:txBody>
      </p:sp>
      <p:cxnSp>
        <p:nvCxnSpPr>
          <p:cNvPr id="93" name="直接连接符 92"/>
          <p:cNvCxnSpPr/>
          <p:nvPr/>
        </p:nvCxnSpPr>
        <p:spPr>
          <a:xfrm flipV="1">
            <a:off x="1240640" y="2642705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5214456" y="1275606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81"/>
          <p:cNvSpPr txBox="1"/>
          <p:nvPr/>
        </p:nvSpPr>
        <p:spPr>
          <a:xfrm>
            <a:off x="3044651" y="3203477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缓存引擎</a:t>
            </a:r>
          </a:p>
        </p:txBody>
      </p:sp>
      <p:sp>
        <p:nvSpPr>
          <p:cNvPr id="98" name="TextBox 83"/>
          <p:cNvSpPr txBox="1"/>
          <p:nvPr/>
        </p:nvSpPr>
        <p:spPr>
          <a:xfrm>
            <a:off x="4376133" y="1013996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缓存服务器</a:t>
            </a:r>
          </a:p>
        </p:txBody>
      </p:sp>
      <p:cxnSp>
        <p:nvCxnSpPr>
          <p:cNvPr id="99" name="直接连接符 98"/>
          <p:cNvCxnSpPr/>
          <p:nvPr/>
        </p:nvCxnSpPr>
        <p:spPr>
          <a:xfrm flipV="1">
            <a:off x="3870076" y="2642705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7860703" y="1320622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87"/>
          <p:cNvSpPr txBox="1"/>
          <p:nvPr/>
        </p:nvSpPr>
        <p:spPr>
          <a:xfrm>
            <a:off x="5637110" y="3203477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缓存管理子系统</a:t>
            </a:r>
          </a:p>
        </p:txBody>
      </p:sp>
      <p:sp>
        <p:nvSpPr>
          <p:cNvPr id="104" name="TextBox 89"/>
          <p:cNvSpPr txBox="1"/>
          <p:nvPr/>
        </p:nvSpPr>
        <p:spPr>
          <a:xfrm>
            <a:off x="7000646" y="1013996"/>
            <a:ext cx="17201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运维 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</a:t>
            </a: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界面</a:t>
            </a:r>
          </a:p>
        </p:txBody>
      </p:sp>
      <p:cxnSp>
        <p:nvCxnSpPr>
          <p:cNvPr id="105" name="直接连接符 104"/>
          <p:cNvCxnSpPr/>
          <p:nvPr/>
        </p:nvCxnSpPr>
        <p:spPr>
          <a:xfrm flipV="1">
            <a:off x="6501206" y="2642705"/>
            <a:ext cx="0" cy="5302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6"/>
          <p:cNvSpPr txBox="1"/>
          <p:nvPr/>
        </p:nvSpPr>
        <p:spPr>
          <a:xfrm>
            <a:off x="860816" y="1205964"/>
            <a:ext cx="7618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900" dirty="0">
              <a:solidFill>
                <a:srgbClr val="1CBE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2246354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Freeform 20"/>
          <p:cNvSpPr>
            <a:spLocks noEditPoints="1"/>
          </p:cNvSpPr>
          <p:nvPr/>
        </p:nvSpPr>
        <p:spPr bwMode="auto">
          <a:xfrm>
            <a:off x="2437006" y="2095252"/>
            <a:ext cx="272444" cy="273185"/>
          </a:xfrm>
          <a:custGeom>
            <a:avLst/>
            <a:gdLst>
              <a:gd name="T0" fmla="*/ 0 w 368"/>
              <a:gd name="T1" fmla="*/ 65 h 369"/>
              <a:gd name="T2" fmla="*/ 248 w 368"/>
              <a:gd name="T3" fmla="*/ 65 h 369"/>
              <a:gd name="T4" fmla="*/ 232 w 368"/>
              <a:gd name="T5" fmla="*/ 81 h 369"/>
              <a:gd name="T6" fmla="*/ 16 w 368"/>
              <a:gd name="T7" fmla="*/ 81 h 369"/>
              <a:gd name="T8" fmla="*/ 16 w 368"/>
              <a:gd name="T9" fmla="*/ 353 h 369"/>
              <a:gd name="T10" fmla="*/ 288 w 368"/>
              <a:gd name="T11" fmla="*/ 353 h 369"/>
              <a:gd name="T12" fmla="*/ 288 w 368"/>
              <a:gd name="T13" fmla="*/ 137 h 369"/>
              <a:gd name="T14" fmla="*/ 304 w 368"/>
              <a:gd name="T15" fmla="*/ 121 h 369"/>
              <a:gd name="T16" fmla="*/ 304 w 368"/>
              <a:gd name="T17" fmla="*/ 369 h 369"/>
              <a:gd name="T18" fmla="*/ 0 w 368"/>
              <a:gd name="T19" fmla="*/ 369 h 369"/>
              <a:gd name="T20" fmla="*/ 0 w 368"/>
              <a:gd name="T21" fmla="*/ 65 h 369"/>
              <a:gd name="T22" fmla="*/ 308 w 368"/>
              <a:gd name="T23" fmla="*/ 29 h 369"/>
              <a:gd name="T24" fmla="*/ 318 w 368"/>
              <a:gd name="T25" fmla="*/ 39 h 369"/>
              <a:gd name="T26" fmla="*/ 152 w 368"/>
              <a:gd name="T27" fmla="*/ 201 h 369"/>
              <a:gd name="T28" fmla="*/ 152 w 368"/>
              <a:gd name="T29" fmla="*/ 217 h 369"/>
              <a:gd name="T30" fmla="*/ 160 w 368"/>
              <a:gd name="T31" fmla="*/ 217 h 369"/>
              <a:gd name="T32" fmla="*/ 330 w 368"/>
              <a:gd name="T33" fmla="*/ 51 h 369"/>
              <a:gd name="T34" fmla="*/ 340 w 368"/>
              <a:gd name="T35" fmla="*/ 61 h 369"/>
              <a:gd name="T36" fmla="*/ 164 w 368"/>
              <a:gd name="T37" fmla="*/ 237 h 369"/>
              <a:gd name="T38" fmla="*/ 132 w 368"/>
              <a:gd name="T39" fmla="*/ 241 h 369"/>
              <a:gd name="T40" fmla="*/ 132 w 368"/>
              <a:gd name="T41" fmla="*/ 245 h 369"/>
              <a:gd name="T42" fmla="*/ 124 w 368"/>
              <a:gd name="T43" fmla="*/ 245 h 369"/>
              <a:gd name="T44" fmla="*/ 124 w 368"/>
              <a:gd name="T45" fmla="*/ 237 h 369"/>
              <a:gd name="T46" fmla="*/ 128 w 368"/>
              <a:gd name="T47" fmla="*/ 237 h 369"/>
              <a:gd name="T48" fmla="*/ 132 w 368"/>
              <a:gd name="T49" fmla="*/ 205 h 369"/>
              <a:gd name="T50" fmla="*/ 308 w 368"/>
              <a:gd name="T51" fmla="*/ 29 h 369"/>
              <a:gd name="T52" fmla="*/ 340 w 368"/>
              <a:gd name="T53" fmla="*/ 0 h 369"/>
              <a:gd name="T54" fmla="*/ 368 w 368"/>
              <a:gd name="T55" fmla="*/ 29 h 369"/>
              <a:gd name="T56" fmla="*/ 352 w 368"/>
              <a:gd name="T57" fmla="*/ 49 h 369"/>
              <a:gd name="T58" fmla="*/ 320 w 368"/>
              <a:gd name="T59" fmla="*/ 16 h 369"/>
              <a:gd name="T60" fmla="*/ 340 w 368"/>
              <a:gd name="T61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68" h="369">
                <a:moveTo>
                  <a:pt x="0" y="65"/>
                </a:moveTo>
                <a:lnTo>
                  <a:pt x="248" y="65"/>
                </a:lnTo>
                <a:lnTo>
                  <a:pt x="232" y="81"/>
                </a:lnTo>
                <a:lnTo>
                  <a:pt x="16" y="81"/>
                </a:lnTo>
                <a:lnTo>
                  <a:pt x="16" y="353"/>
                </a:lnTo>
                <a:lnTo>
                  <a:pt x="288" y="353"/>
                </a:lnTo>
                <a:lnTo>
                  <a:pt x="288" y="137"/>
                </a:lnTo>
                <a:lnTo>
                  <a:pt x="304" y="121"/>
                </a:lnTo>
                <a:lnTo>
                  <a:pt x="304" y="369"/>
                </a:lnTo>
                <a:lnTo>
                  <a:pt x="0" y="369"/>
                </a:lnTo>
                <a:lnTo>
                  <a:pt x="0" y="65"/>
                </a:lnTo>
                <a:close/>
                <a:moveTo>
                  <a:pt x="308" y="29"/>
                </a:moveTo>
                <a:lnTo>
                  <a:pt x="318" y="39"/>
                </a:lnTo>
                <a:lnTo>
                  <a:pt x="152" y="201"/>
                </a:lnTo>
                <a:lnTo>
                  <a:pt x="152" y="217"/>
                </a:lnTo>
                <a:lnTo>
                  <a:pt x="160" y="217"/>
                </a:lnTo>
                <a:lnTo>
                  <a:pt x="330" y="51"/>
                </a:lnTo>
                <a:lnTo>
                  <a:pt x="340" y="61"/>
                </a:lnTo>
                <a:lnTo>
                  <a:pt x="164" y="237"/>
                </a:lnTo>
                <a:lnTo>
                  <a:pt x="132" y="241"/>
                </a:lnTo>
                <a:lnTo>
                  <a:pt x="132" y="245"/>
                </a:lnTo>
                <a:lnTo>
                  <a:pt x="124" y="245"/>
                </a:lnTo>
                <a:lnTo>
                  <a:pt x="124" y="237"/>
                </a:lnTo>
                <a:lnTo>
                  <a:pt x="128" y="237"/>
                </a:lnTo>
                <a:lnTo>
                  <a:pt x="132" y="205"/>
                </a:lnTo>
                <a:lnTo>
                  <a:pt x="308" y="29"/>
                </a:lnTo>
                <a:close/>
                <a:moveTo>
                  <a:pt x="340" y="0"/>
                </a:moveTo>
                <a:lnTo>
                  <a:pt x="368" y="29"/>
                </a:lnTo>
                <a:lnTo>
                  <a:pt x="352" y="49"/>
                </a:lnTo>
                <a:lnTo>
                  <a:pt x="320" y="16"/>
                </a:lnTo>
                <a:lnTo>
                  <a:pt x="34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>
            <a:off x="4909316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Freeform 33"/>
          <p:cNvSpPr>
            <a:spLocks noEditPoints="1"/>
          </p:cNvSpPr>
          <p:nvPr/>
        </p:nvSpPr>
        <p:spPr bwMode="auto">
          <a:xfrm>
            <a:off x="5088862" y="2083407"/>
            <a:ext cx="294654" cy="296876"/>
          </a:xfrm>
          <a:custGeom>
            <a:avLst/>
            <a:gdLst>
              <a:gd name="T0" fmla="*/ 72 w 398"/>
              <a:gd name="T1" fmla="*/ 64 h 401"/>
              <a:gd name="T2" fmla="*/ 224 w 398"/>
              <a:gd name="T3" fmla="*/ 64 h 401"/>
              <a:gd name="T4" fmla="*/ 224 w 398"/>
              <a:gd name="T5" fmla="*/ 72 h 401"/>
              <a:gd name="T6" fmla="*/ 222 w 398"/>
              <a:gd name="T7" fmla="*/ 80 h 401"/>
              <a:gd name="T8" fmla="*/ 72 w 398"/>
              <a:gd name="T9" fmla="*/ 80 h 401"/>
              <a:gd name="T10" fmla="*/ 50 w 398"/>
              <a:gd name="T11" fmla="*/ 84 h 401"/>
              <a:gd name="T12" fmla="*/ 32 w 398"/>
              <a:gd name="T13" fmla="*/ 96 h 401"/>
              <a:gd name="T14" fmla="*/ 20 w 398"/>
              <a:gd name="T15" fmla="*/ 114 h 401"/>
              <a:gd name="T16" fmla="*/ 16 w 398"/>
              <a:gd name="T17" fmla="*/ 136 h 401"/>
              <a:gd name="T18" fmla="*/ 16 w 398"/>
              <a:gd name="T19" fmla="*/ 329 h 401"/>
              <a:gd name="T20" fmla="*/ 20 w 398"/>
              <a:gd name="T21" fmla="*/ 351 h 401"/>
              <a:gd name="T22" fmla="*/ 32 w 398"/>
              <a:gd name="T23" fmla="*/ 369 h 401"/>
              <a:gd name="T24" fmla="*/ 50 w 398"/>
              <a:gd name="T25" fmla="*/ 381 h 401"/>
              <a:gd name="T26" fmla="*/ 72 w 398"/>
              <a:gd name="T27" fmla="*/ 385 h 401"/>
              <a:gd name="T28" fmla="*/ 262 w 398"/>
              <a:gd name="T29" fmla="*/ 385 h 401"/>
              <a:gd name="T30" fmla="*/ 284 w 398"/>
              <a:gd name="T31" fmla="*/ 381 h 401"/>
              <a:gd name="T32" fmla="*/ 302 w 398"/>
              <a:gd name="T33" fmla="*/ 369 h 401"/>
              <a:gd name="T34" fmla="*/ 314 w 398"/>
              <a:gd name="T35" fmla="*/ 351 h 401"/>
              <a:gd name="T36" fmla="*/ 318 w 398"/>
              <a:gd name="T37" fmla="*/ 329 h 401"/>
              <a:gd name="T38" fmla="*/ 318 w 398"/>
              <a:gd name="T39" fmla="*/ 176 h 401"/>
              <a:gd name="T40" fmla="*/ 326 w 398"/>
              <a:gd name="T41" fmla="*/ 176 h 401"/>
              <a:gd name="T42" fmla="*/ 334 w 398"/>
              <a:gd name="T43" fmla="*/ 174 h 401"/>
              <a:gd name="T44" fmla="*/ 334 w 398"/>
              <a:gd name="T45" fmla="*/ 329 h 401"/>
              <a:gd name="T46" fmla="*/ 330 w 398"/>
              <a:gd name="T47" fmla="*/ 357 h 401"/>
              <a:gd name="T48" fmla="*/ 314 w 398"/>
              <a:gd name="T49" fmla="*/ 379 h 401"/>
              <a:gd name="T50" fmla="*/ 290 w 398"/>
              <a:gd name="T51" fmla="*/ 395 h 401"/>
              <a:gd name="T52" fmla="*/ 262 w 398"/>
              <a:gd name="T53" fmla="*/ 401 h 401"/>
              <a:gd name="T54" fmla="*/ 72 w 398"/>
              <a:gd name="T55" fmla="*/ 401 h 401"/>
              <a:gd name="T56" fmla="*/ 44 w 398"/>
              <a:gd name="T57" fmla="*/ 395 h 401"/>
              <a:gd name="T58" fmla="*/ 20 w 398"/>
              <a:gd name="T59" fmla="*/ 379 h 401"/>
              <a:gd name="T60" fmla="*/ 4 w 398"/>
              <a:gd name="T61" fmla="*/ 357 h 401"/>
              <a:gd name="T62" fmla="*/ 0 w 398"/>
              <a:gd name="T63" fmla="*/ 329 h 401"/>
              <a:gd name="T64" fmla="*/ 0 w 398"/>
              <a:gd name="T65" fmla="*/ 136 h 401"/>
              <a:gd name="T66" fmla="*/ 4 w 398"/>
              <a:gd name="T67" fmla="*/ 108 h 401"/>
              <a:gd name="T68" fmla="*/ 20 w 398"/>
              <a:gd name="T69" fmla="*/ 86 h 401"/>
              <a:gd name="T70" fmla="*/ 44 w 398"/>
              <a:gd name="T71" fmla="*/ 70 h 401"/>
              <a:gd name="T72" fmla="*/ 72 w 398"/>
              <a:gd name="T73" fmla="*/ 64 h 401"/>
              <a:gd name="T74" fmla="*/ 318 w 398"/>
              <a:gd name="T75" fmla="*/ 0 h 401"/>
              <a:gd name="T76" fmla="*/ 344 w 398"/>
              <a:gd name="T77" fmla="*/ 4 h 401"/>
              <a:gd name="T78" fmla="*/ 366 w 398"/>
              <a:gd name="T79" fmla="*/ 16 h 401"/>
              <a:gd name="T80" fmla="*/ 384 w 398"/>
              <a:gd name="T81" fmla="*/ 32 h 401"/>
              <a:gd name="T82" fmla="*/ 394 w 398"/>
              <a:gd name="T83" fmla="*/ 54 h 401"/>
              <a:gd name="T84" fmla="*/ 398 w 398"/>
              <a:gd name="T85" fmla="*/ 80 h 401"/>
              <a:gd name="T86" fmla="*/ 394 w 398"/>
              <a:gd name="T87" fmla="*/ 106 h 401"/>
              <a:gd name="T88" fmla="*/ 384 w 398"/>
              <a:gd name="T89" fmla="*/ 128 h 401"/>
              <a:gd name="T90" fmla="*/ 366 w 398"/>
              <a:gd name="T91" fmla="*/ 144 h 401"/>
              <a:gd name="T92" fmla="*/ 344 w 398"/>
              <a:gd name="T93" fmla="*/ 156 h 401"/>
              <a:gd name="T94" fmla="*/ 318 w 398"/>
              <a:gd name="T95" fmla="*/ 160 h 401"/>
              <a:gd name="T96" fmla="*/ 294 w 398"/>
              <a:gd name="T97" fmla="*/ 156 h 401"/>
              <a:gd name="T98" fmla="*/ 272 w 398"/>
              <a:gd name="T99" fmla="*/ 144 h 401"/>
              <a:gd name="T100" fmla="*/ 254 w 398"/>
              <a:gd name="T101" fmla="*/ 128 h 401"/>
              <a:gd name="T102" fmla="*/ 242 w 398"/>
              <a:gd name="T103" fmla="*/ 106 h 401"/>
              <a:gd name="T104" fmla="*/ 238 w 398"/>
              <a:gd name="T105" fmla="*/ 80 h 401"/>
              <a:gd name="T106" fmla="*/ 242 w 398"/>
              <a:gd name="T107" fmla="*/ 54 h 401"/>
              <a:gd name="T108" fmla="*/ 254 w 398"/>
              <a:gd name="T109" fmla="*/ 32 h 401"/>
              <a:gd name="T110" fmla="*/ 272 w 398"/>
              <a:gd name="T111" fmla="*/ 16 h 401"/>
              <a:gd name="T112" fmla="*/ 294 w 398"/>
              <a:gd name="T113" fmla="*/ 4 h 401"/>
              <a:gd name="T114" fmla="*/ 318 w 398"/>
              <a:gd name="T115" fmla="*/ 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98" h="401">
                <a:moveTo>
                  <a:pt x="72" y="64"/>
                </a:moveTo>
                <a:lnTo>
                  <a:pt x="224" y="64"/>
                </a:lnTo>
                <a:lnTo>
                  <a:pt x="224" y="72"/>
                </a:lnTo>
                <a:lnTo>
                  <a:pt x="222" y="80"/>
                </a:lnTo>
                <a:lnTo>
                  <a:pt x="72" y="80"/>
                </a:lnTo>
                <a:lnTo>
                  <a:pt x="50" y="84"/>
                </a:lnTo>
                <a:lnTo>
                  <a:pt x="32" y="96"/>
                </a:lnTo>
                <a:lnTo>
                  <a:pt x="20" y="114"/>
                </a:lnTo>
                <a:lnTo>
                  <a:pt x="16" y="136"/>
                </a:lnTo>
                <a:lnTo>
                  <a:pt x="16" y="329"/>
                </a:lnTo>
                <a:lnTo>
                  <a:pt x="20" y="351"/>
                </a:lnTo>
                <a:lnTo>
                  <a:pt x="32" y="369"/>
                </a:lnTo>
                <a:lnTo>
                  <a:pt x="50" y="381"/>
                </a:lnTo>
                <a:lnTo>
                  <a:pt x="72" y="385"/>
                </a:lnTo>
                <a:lnTo>
                  <a:pt x="262" y="385"/>
                </a:lnTo>
                <a:lnTo>
                  <a:pt x="284" y="381"/>
                </a:lnTo>
                <a:lnTo>
                  <a:pt x="302" y="369"/>
                </a:lnTo>
                <a:lnTo>
                  <a:pt x="314" y="351"/>
                </a:lnTo>
                <a:lnTo>
                  <a:pt x="318" y="329"/>
                </a:lnTo>
                <a:lnTo>
                  <a:pt x="318" y="176"/>
                </a:lnTo>
                <a:lnTo>
                  <a:pt x="326" y="176"/>
                </a:lnTo>
                <a:lnTo>
                  <a:pt x="334" y="174"/>
                </a:lnTo>
                <a:lnTo>
                  <a:pt x="334" y="329"/>
                </a:lnTo>
                <a:lnTo>
                  <a:pt x="330" y="357"/>
                </a:lnTo>
                <a:lnTo>
                  <a:pt x="314" y="379"/>
                </a:lnTo>
                <a:lnTo>
                  <a:pt x="290" y="395"/>
                </a:lnTo>
                <a:lnTo>
                  <a:pt x="262" y="401"/>
                </a:lnTo>
                <a:lnTo>
                  <a:pt x="72" y="401"/>
                </a:lnTo>
                <a:lnTo>
                  <a:pt x="44" y="395"/>
                </a:lnTo>
                <a:lnTo>
                  <a:pt x="20" y="379"/>
                </a:lnTo>
                <a:lnTo>
                  <a:pt x="4" y="357"/>
                </a:lnTo>
                <a:lnTo>
                  <a:pt x="0" y="329"/>
                </a:lnTo>
                <a:lnTo>
                  <a:pt x="0" y="136"/>
                </a:lnTo>
                <a:lnTo>
                  <a:pt x="4" y="108"/>
                </a:lnTo>
                <a:lnTo>
                  <a:pt x="20" y="86"/>
                </a:lnTo>
                <a:lnTo>
                  <a:pt x="44" y="70"/>
                </a:lnTo>
                <a:lnTo>
                  <a:pt x="72" y="64"/>
                </a:lnTo>
                <a:close/>
                <a:moveTo>
                  <a:pt x="318" y="0"/>
                </a:moveTo>
                <a:lnTo>
                  <a:pt x="344" y="4"/>
                </a:lnTo>
                <a:lnTo>
                  <a:pt x="366" y="16"/>
                </a:lnTo>
                <a:lnTo>
                  <a:pt x="384" y="32"/>
                </a:lnTo>
                <a:lnTo>
                  <a:pt x="394" y="54"/>
                </a:lnTo>
                <a:lnTo>
                  <a:pt x="398" y="80"/>
                </a:lnTo>
                <a:lnTo>
                  <a:pt x="394" y="106"/>
                </a:lnTo>
                <a:lnTo>
                  <a:pt x="384" y="128"/>
                </a:lnTo>
                <a:lnTo>
                  <a:pt x="366" y="144"/>
                </a:lnTo>
                <a:lnTo>
                  <a:pt x="344" y="156"/>
                </a:lnTo>
                <a:lnTo>
                  <a:pt x="318" y="160"/>
                </a:lnTo>
                <a:lnTo>
                  <a:pt x="294" y="156"/>
                </a:lnTo>
                <a:lnTo>
                  <a:pt x="272" y="144"/>
                </a:lnTo>
                <a:lnTo>
                  <a:pt x="254" y="128"/>
                </a:lnTo>
                <a:lnTo>
                  <a:pt x="242" y="106"/>
                </a:lnTo>
                <a:lnTo>
                  <a:pt x="238" y="80"/>
                </a:lnTo>
                <a:lnTo>
                  <a:pt x="242" y="54"/>
                </a:lnTo>
                <a:lnTo>
                  <a:pt x="254" y="32"/>
                </a:lnTo>
                <a:lnTo>
                  <a:pt x="272" y="16"/>
                </a:lnTo>
                <a:lnTo>
                  <a:pt x="294" y="4"/>
                </a:lnTo>
                <a:lnTo>
                  <a:pt x="318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>
            <a:off x="3543202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Freeform 35"/>
          <p:cNvSpPr>
            <a:spLocks noEditPoints="1"/>
          </p:cNvSpPr>
          <p:nvPr/>
        </p:nvSpPr>
        <p:spPr bwMode="auto">
          <a:xfrm>
            <a:off x="3732173" y="2107098"/>
            <a:ext cx="248753" cy="249494"/>
          </a:xfrm>
          <a:custGeom>
            <a:avLst/>
            <a:gdLst>
              <a:gd name="T0" fmla="*/ 168 w 336"/>
              <a:gd name="T1" fmla="*/ 112 h 337"/>
              <a:gd name="T2" fmla="*/ 146 w 336"/>
              <a:gd name="T3" fmla="*/ 116 h 337"/>
              <a:gd name="T4" fmla="*/ 128 w 336"/>
              <a:gd name="T5" fmla="*/ 128 h 337"/>
              <a:gd name="T6" fmla="*/ 116 w 336"/>
              <a:gd name="T7" fmla="*/ 146 h 337"/>
              <a:gd name="T8" fmla="*/ 112 w 336"/>
              <a:gd name="T9" fmla="*/ 168 h 337"/>
              <a:gd name="T10" fmla="*/ 116 w 336"/>
              <a:gd name="T11" fmla="*/ 190 h 337"/>
              <a:gd name="T12" fmla="*/ 128 w 336"/>
              <a:gd name="T13" fmla="*/ 208 h 337"/>
              <a:gd name="T14" fmla="*/ 146 w 336"/>
              <a:gd name="T15" fmla="*/ 220 h 337"/>
              <a:gd name="T16" fmla="*/ 168 w 336"/>
              <a:gd name="T17" fmla="*/ 224 h 337"/>
              <a:gd name="T18" fmla="*/ 190 w 336"/>
              <a:gd name="T19" fmla="*/ 220 h 337"/>
              <a:gd name="T20" fmla="*/ 208 w 336"/>
              <a:gd name="T21" fmla="*/ 208 h 337"/>
              <a:gd name="T22" fmla="*/ 220 w 336"/>
              <a:gd name="T23" fmla="*/ 190 h 337"/>
              <a:gd name="T24" fmla="*/ 224 w 336"/>
              <a:gd name="T25" fmla="*/ 168 h 337"/>
              <a:gd name="T26" fmla="*/ 220 w 336"/>
              <a:gd name="T27" fmla="*/ 146 h 337"/>
              <a:gd name="T28" fmla="*/ 208 w 336"/>
              <a:gd name="T29" fmla="*/ 128 h 337"/>
              <a:gd name="T30" fmla="*/ 190 w 336"/>
              <a:gd name="T31" fmla="*/ 116 h 337"/>
              <a:gd name="T32" fmla="*/ 168 w 336"/>
              <a:gd name="T33" fmla="*/ 112 h 337"/>
              <a:gd name="T34" fmla="*/ 144 w 336"/>
              <a:gd name="T35" fmla="*/ 0 h 337"/>
              <a:gd name="T36" fmla="*/ 192 w 336"/>
              <a:gd name="T37" fmla="*/ 0 h 337"/>
              <a:gd name="T38" fmla="*/ 208 w 336"/>
              <a:gd name="T39" fmla="*/ 56 h 337"/>
              <a:gd name="T40" fmla="*/ 220 w 336"/>
              <a:gd name="T41" fmla="*/ 60 h 337"/>
              <a:gd name="T42" fmla="*/ 270 w 336"/>
              <a:gd name="T43" fmla="*/ 32 h 337"/>
              <a:gd name="T44" fmla="*/ 304 w 336"/>
              <a:gd name="T45" fmla="*/ 66 h 337"/>
              <a:gd name="T46" fmla="*/ 276 w 336"/>
              <a:gd name="T47" fmla="*/ 116 h 337"/>
              <a:gd name="T48" fmla="*/ 282 w 336"/>
              <a:gd name="T49" fmla="*/ 128 h 337"/>
              <a:gd name="T50" fmla="*/ 336 w 336"/>
              <a:gd name="T51" fmla="*/ 144 h 337"/>
              <a:gd name="T52" fmla="*/ 336 w 336"/>
              <a:gd name="T53" fmla="*/ 192 h 337"/>
              <a:gd name="T54" fmla="*/ 282 w 336"/>
              <a:gd name="T55" fmla="*/ 208 h 337"/>
              <a:gd name="T56" fmla="*/ 276 w 336"/>
              <a:gd name="T57" fmla="*/ 220 h 337"/>
              <a:gd name="T58" fmla="*/ 304 w 336"/>
              <a:gd name="T59" fmla="*/ 270 h 337"/>
              <a:gd name="T60" fmla="*/ 270 w 336"/>
              <a:gd name="T61" fmla="*/ 305 h 337"/>
              <a:gd name="T62" fmla="*/ 220 w 336"/>
              <a:gd name="T63" fmla="*/ 276 h 337"/>
              <a:gd name="T64" fmla="*/ 208 w 336"/>
              <a:gd name="T65" fmla="*/ 282 h 337"/>
              <a:gd name="T66" fmla="*/ 192 w 336"/>
              <a:gd name="T67" fmla="*/ 337 h 337"/>
              <a:gd name="T68" fmla="*/ 144 w 336"/>
              <a:gd name="T69" fmla="*/ 337 h 337"/>
              <a:gd name="T70" fmla="*/ 128 w 336"/>
              <a:gd name="T71" fmla="*/ 282 h 337"/>
              <a:gd name="T72" fmla="*/ 116 w 336"/>
              <a:gd name="T73" fmla="*/ 276 h 337"/>
              <a:gd name="T74" fmla="*/ 66 w 336"/>
              <a:gd name="T75" fmla="*/ 305 h 337"/>
              <a:gd name="T76" fmla="*/ 32 w 336"/>
              <a:gd name="T77" fmla="*/ 270 h 337"/>
              <a:gd name="T78" fmla="*/ 60 w 336"/>
              <a:gd name="T79" fmla="*/ 220 h 337"/>
              <a:gd name="T80" fmla="*/ 54 w 336"/>
              <a:gd name="T81" fmla="*/ 208 h 337"/>
              <a:gd name="T82" fmla="*/ 0 w 336"/>
              <a:gd name="T83" fmla="*/ 192 h 337"/>
              <a:gd name="T84" fmla="*/ 0 w 336"/>
              <a:gd name="T85" fmla="*/ 144 h 337"/>
              <a:gd name="T86" fmla="*/ 54 w 336"/>
              <a:gd name="T87" fmla="*/ 128 h 337"/>
              <a:gd name="T88" fmla="*/ 60 w 336"/>
              <a:gd name="T89" fmla="*/ 116 h 337"/>
              <a:gd name="T90" fmla="*/ 32 w 336"/>
              <a:gd name="T91" fmla="*/ 66 h 337"/>
              <a:gd name="T92" fmla="*/ 66 w 336"/>
              <a:gd name="T93" fmla="*/ 32 h 337"/>
              <a:gd name="T94" fmla="*/ 116 w 336"/>
              <a:gd name="T95" fmla="*/ 60 h 337"/>
              <a:gd name="T96" fmla="*/ 128 w 336"/>
              <a:gd name="T97" fmla="*/ 56 h 337"/>
              <a:gd name="T98" fmla="*/ 144 w 336"/>
              <a:gd name="T99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6" h="337">
                <a:moveTo>
                  <a:pt x="168" y="112"/>
                </a:moveTo>
                <a:lnTo>
                  <a:pt x="146" y="116"/>
                </a:lnTo>
                <a:lnTo>
                  <a:pt x="128" y="128"/>
                </a:lnTo>
                <a:lnTo>
                  <a:pt x="116" y="146"/>
                </a:lnTo>
                <a:lnTo>
                  <a:pt x="112" y="168"/>
                </a:lnTo>
                <a:lnTo>
                  <a:pt x="116" y="190"/>
                </a:lnTo>
                <a:lnTo>
                  <a:pt x="128" y="208"/>
                </a:lnTo>
                <a:lnTo>
                  <a:pt x="146" y="220"/>
                </a:lnTo>
                <a:lnTo>
                  <a:pt x="168" y="224"/>
                </a:lnTo>
                <a:lnTo>
                  <a:pt x="190" y="220"/>
                </a:lnTo>
                <a:lnTo>
                  <a:pt x="208" y="208"/>
                </a:lnTo>
                <a:lnTo>
                  <a:pt x="220" y="190"/>
                </a:lnTo>
                <a:lnTo>
                  <a:pt x="224" y="168"/>
                </a:lnTo>
                <a:lnTo>
                  <a:pt x="220" y="146"/>
                </a:lnTo>
                <a:lnTo>
                  <a:pt x="208" y="128"/>
                </a:lnTo>
                <a:lnTo>
                  <a:pt x="190" y="116"/>
                </a:lnTo>
                <a:lnTo>
                  <a:pt x="168" y="112"/>
                </a:lnTo>
                <a:close/>
                <a:moveTo>
                  <a:pt x="144" y="0"/>
                </a:moveTo>
                <a:lnTo>
                  <a:pt x="192" y="0"/>
                </a:lnTo>
                <a:lnTo>
                  <a:pt x="208" y="56"/>
                </a:lnTo>
                <a:lnTo>
                  <a:pt x="220" y="60"/>
                </a:lnTo>
                <a:lnTo>
                  <a:pt x="270" y="32"/>
                </a:lnTo>
                <a:lnTo>
                  <a:pt x="304" y="66"/>
                </a:lnTo>
                <a:lnTo>
                  <a:pt x="276" y="116"/>
                </a:lnTo>
                <a:lnTo>
                  <a:pt x="282" y="128"/>
                </a:lnTo>
                <a:lnTo>
                  <a:pt x="336" y="144"/>
                </a:lnTo>
                <a:lnTo>
                  <a:pt x="336" y="192"/>
                </a:lnTo>
                <a:lnTo>
                  <a:pt x="282" y="208"/>
                </a:lnTo>
                <a:lnTo>
                  <a:pt x="276" y="220"/>
                </a:lnTo>
                <a:lnTo>
                  <a:pt x="304" y="270"/>
                </a:lnTo>
                <a:lnTo>
                  <a:pt x="270" y="305"/>
                </a:lnTo>
                <a:lnTo>
                  <a:pt x="220" y="276"/>
                </a:lnTo>
                <a:lnTo>
                  <a:pt x="208" y="282"/>
                </a:lnTo>
                <a:lnTo>
                  <a:pt x="192" y="337"/>
                </a:lnTo>
                <a:lnTo>
                  <a:pt x="144" y="337"/>
                </a:lnTo>
                <a:lnTo>
                  <a:pt x="128" y="282"/>
                </a:lnTo>
                <a:lnTo>
                  <a:pt x="116" y="276"/>
                </a:lnTo>
                <a:lnTo>
                  <a:pt x="66" y="305"/>
                </a:lnTo>
                <a:lnTo>
                  <a:pt x="32" y="270"/>
                </a:lnTo>
                <a:lnTo>
                  <a:pt x="60" y="220"/>
                </a:lnTo>
                <a:lnTo>
                  <a:pt x="54" y="208"/>
                </a:lnTo>
                <a:lnTo>
                  <a:pt x="0" y="192"/>
                </a:lnTo>
                <a:lnTo>
                  <a:pt x="0" y="144"/>
                </a:lnTo>
                <a:lnTo>
                  <a:pt x="54" y="128"/>
                </a:lnTo>
                <a:lnTo>
                  <a:pt x="60" y="116"/>
                </a:lnTo>
                <a:lnTo>
                  <a:pt x="32" y="66"/>
                </a:lnTo>
                <a:lnTo>
                  <a:pt x="66" y="32"/>
                </a:lnTo>
                <a:lnTo>
                  <a:pt x="116" y="60"/>
                </a:lnTo>
                <a:lnTo>
                  <a:pt x="128" y="56"/>
                </a:lnTo>
                <a:lnTo>
                  <a:pt x="14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>
            <a:off x="6207498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Freeform 36"/>
          <p:cNvSpPr>
            <a:spLocks/>
          </p:cNvSpPr>
          <p:nvPr/>
        </p:nvSpPr>
        <p:spPr bwMode="auto">
          <a:xfrm>
            <a:off x="6421470" y="2071561"/>
            <a:ext cx="225804" cy="320567"/>
          </a:xfrm>
          <a:custGeom>
            <a:avLst/>
            <a:gdLst>
              <a:gd name="T0" fmla="*/ 130 w 305"/>
              <a:gd name="T1" fmla="*/ 2 h 433"/>
              <a:gd name="T2" fmla="*/ 140 w 305"/>
              <a:gd name="T3" fmla="*/ 8 h 433"/>
              <a:gd name="T4" fmla="*/ 144 w 305"/>
              <a:gd name="T5" fmla="*/ 20 h 433"/>
              <a:gd name="T6" fmla="*/ 160 w 305"/>
              <a:gd name="T7" fmla="*/ 200 h 433"/>
              <a:gd name="T8" fmla="*/ 162 w 305"/>
              <a:gd name="T9" fmla="*/ 38 h 433"/>
              <a:gd name="T10" fmla="*/ 168 w 305"/>
              <a:gd name="T11" fmla="*/ 28 h 433"/>
              <a:gd name="T12" fmla="*/ 180 w 305"/>
              <a:gd name="T13" fmla="*/ 24 h 433"/>
              <a:gd name="T14" fmla="*/ 192 w 305"/>
              <a:gd name="T15" fmla="*/ 28 h 433"/>
              <a:gd name="T16" fmla="*/ 200 w 305"/>
              <a:gd name="T17" fmla="*/ 38 h 433"/>
              <a:gd name="T18" fmla="*/ 200 w 305"/>
              <a:gd name="T19" fmla="*/ 230 h 433"/>
              <a:gd name="T20" fmla="*/ 204 w 305"/>
              <a:gd name="T21" fmla="*/ 244 h 433"/>
              <a:gd name="T22" fmla="*/ 210 w 305"/>
              <a:gd name="T23" fmla="*/ 254 h 433"/>
              <a:gd name="T24" fmla="*/ 224 w 305"/>
              <a:gd name="T25" fmla="*/ 252 h 433"/>
              <a:gd name="T26" fmla="*/ 244 w 305"/>
              <a:gd name="T27" fmla="*/ 224 h 433"/>
              <a:gd name="T28" fmla="*/ 269 w 305"/>
              <a:gd name="T29" fmla="*/ 196 h 433"/>
              <a:gd name="T30" fmla="*/ 293 w 305"/>
              <a:gd name="T31" fmla="*/ 192 h 433"/>
              <a:gd name="T32" fmla="*/ 303 w 305"/>
              <a:gd name="T33" fmla="*/ 200 h 433"/>
              <a:gd name="T34" fmla="*/ 287 w 305"/>
              <a:gd name="T35" fmla="*/ 224 h 433"/>
              <a:gd name="T36" fmla="*/ 261 w 305"/>
              <a:gd name="T37" fmla="*/ 274 h 433"/>
              <a:gd name="T38" fmla="*/ 240 w 305"/>
              <a:gd name="T39" fmla="*/ 328 h 433"/>
              <a:gd name="T40" fmla="*/ 216 w 305"/>
              <a:gd name="T41" fmla="*/ 381 h 433"/>
              <a:gd name="T42" fmla="*/ 180 w 305"/>
              <a:gd name="T43" fmla="*/ 419 h 433"/>
              <a:gd name="T44" fmla="*/ 120 w 305"/>
              <a:gd name="T45" fmla="*/ 433 h 433"/>
              <a:gd name="T46" fmla="*/ 64 w 305"/>
              <a:gd name="T47" fmla="*/ 421 h 433"/>
              <a:gd name="T48" fmla="*/ 28 w 305"/>
              <a:gd name="T49" fmla="*/ 393 h 433"/>
              <a:gd name="T50" fmla="*/ 10 w 305"/>
              <a:gd name="T51" fmla="*/ 361 h 433"/>
              <a:gd name="T52" fmla="*/ 2 w 305"/>
              <a:gd name="T53" fmla="*/ 332 h 433"/>
              <a:gd name="T54" fmla="*/ 0 w 305"/>
              <a:gd name="T55" fmla="*/ 320 h 433"/>
              <a:gd name="T56" fmla="*/ 2 w 305"/>
              <a:gd name="T57" fmla="*/ 90 h 433"/>
              <a:gd name="T58" fmla="*/ 10 w 305"/>
              <a:gd name="T59" fmla="*/ 82 h 433"/>
              <a:gd name="T60" fmla="*/ 22 w 305"/>
              <a:gd name="T61" fmla="*/ 82 h 433"/>
              <a:gd name="T62" fmla="*/ 32 w 305"/>
              <a:gd name="T63" fmla="*/ 90 h 433"/>
              <a:gd name="T64" fmla="*/ 32 w 305"/>
              <a:gd name="T65" fmla="*/ 216 h 433"/>
              <a:gd name="T66" fmla="*/ 48 w 305"/>
              <a:gd name="T67" fmla="*/ 36 h 433"/>
              <a:gd name="T68" fmla="*/ 52 w 305"/>
              <a:gd name="T69" fmla="*/ 24 h 433"/>
              <a:gd name="T70" fmla="*/ 62 w 305"/>
              <a:gd name="T71" fmla="*/ 18 h 433"/>
              <a:gd name="T72" fmla="*/ 74 w 305"/>
              <a:gd name="T73" fmla="*/ 18 h 433"/>
              <a:gd name="T74" fmla="*/ 84 w 305"/>
              <a:gd name="T75" fmla="*/ 24 h 433"/>
              <a:gd name="T76" fmla="*/ 88 w 305"/>
              <a:gd name="T77" fmla="*/ 36 h 433"/>
              <a:gd name="T78" fmla="*/ 104 w 305"/>
              <a:gd name="T79" fmla="*/ 200 h 433"/>
              <a:gd name="T80" fmla="*/ 106 w 305"/>
              <a:gd name="T81" fmla="*/ 14 h 433"/>
              <a:gd name="T82" fmla="*/ 112 w 305"/>
              <a:gd name="T83" fmla="*/ 4 h 433"/>
              <a:gd name="T84" fmla="*/ 124 w 305"/>
              <a:gd name="T85" fmla="*/ 0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05" h="433">
                <a:moveTo>
                  <a:pt x="124" y="0"/>
                </a:moveTo>
                <a:lnTo>
                  <a:pt x="130" y="2"/>
                </a:lnTo>
                <a:lnTo>
                  <a:pt x="136" y="4"/>
                </a:lnTo>
                <a:lnTo>
                  <a:pt x="140" y="8"/>
                </a:lnTo>
                <a:lnTo>
                  <a:pt x="144" y="14"/>
                </a:lnTo>
                <a:lnTo>
                  <a:pt x="144" y="20"/>
                </a:lnTo>
                <a:lnTo>
                  <a:pt x="144" y="200"/>
                </a:lnTo>
                <a:lnTo>
                  <a:pt x="160" y="200"/>
                </a:lnTo>
                <a:lnTo>
                  <a:pt x="160" y="44"/>
                </a:lnTo>
                <a:lnTo>
                  <a:pt x="162" y="38"/>
                </a:lnTo>
                <a:lnTo>
                  <a:pt x="164" y="32"/>
                </a:lnTo>
                <a:lnTo>
                  <a:pt x="168" y="28"/>
                </a:lnTo>
                <a:lnTo>
                  <a:pt x="174" y="26"/>
                </a:lnTo>
                <a:lnTo>
                  <a:pt x="180" y="24"/>
                </a:lnTo>
                <a:lnTo>
                  <a:pt x="186" y="26"/>
                </a:lnTo>
                <a:lnTo>
                  <a:pt x="192" y="28"/>
                </a:lnTo>
                <a:lnTo>
                  <a:pt x="196" y="32"/>
                </a:lnTo>
                <a:lnTo>
                  <a:pt x="200" y="38"/>
                </a:lnTo>
                <a:lnTo>
                  <a:pt x="200" y="44"/>
                </a:lnTo>
                <a:lnTo>
                  <a:pt x="200" y="230"/>
                </a:lnTo>
                <a:lnTo>
                  <a:pt x="202" y="238"/>
                </a:lnTo>
                <a:lnTo>
                  <a:pt x="204" y="244"/>
                </a:lnTo>
                <a:lnTo>
                  <a:pt x="206" y="250"/>
                </a:lnTo>
                <a:lnTo>
                  <a:pt x="210" y="254"/>
                </a:lnTo>
                <a:lnTo>
                  <a:pt x="212" y="256"/>
                </a:lnTo>
                <a:lnTo>
                  <a:pt x="224" y="252"/>
                </a:lnTo>
                <a:lnTo>
                  <a:pt x="234" y="240"/>
                </a:lnTo>
                <a:lnTo>
                  <a:pt x="244" y="224"/>
                </a:lnTo>
                <a:lnTo>
                  <a:pt x="255" y="208"/>
                </a:lnTo>
                <a:lnTo>
                  <a:pt x="269" y="196"/>
                </a:lnTo>
                <a:lnTo>
                  <a:pt x="285" y="192"/>
                </a:lnTo>
                <a:lnTo>
                  <a:pt x="293" y="192"/>
                </a:lnTo>
                <a:lnTo>
                  <a:pt x="299" y="196"/>
                </a:lnTo>
                <a:lnTo>
                  <a:pt x="303" y="200"/>
                </a:lnTo>
                <a:lnTo>
                  <a:pt x="305" y="204"/>
                </a:lnTo>
                <a:lnTo>
                  <a:pt x="287" y="224"/>
                </a:lnTo>
                <a:lnTo>
                  <a:pt x="273" y="248"/>
                </a:lnTo>
                <a:lnTo>
                  <a:pt x="261" y="274"/>
                </a:lnTo>
                <a:lnTo>
                  <a:pt x="250" y="300"/>
                </a:lnTo>
                <a:lnTo>
                  <a:pt x="240" y="328"/>
                </a:lnTo>
                <a:lnTo>
                  <a:pt x="228" y="357"/>
                </a:lnTo>
                <a:lnTo>
                  <a:pt x="216" y="381"/>
                </a:lnTo>
                <a:lnTo>
                  <a:pt x="200" y="401"/>
                </a:lnTo>
                <a:lnTo>
                  <a:pt x="180" y="419"/>
                </a:lnTo>
                <a:lnTo>
                  <a:pt x="154" y="429"/>
                </a:lnTo>
                <a:lnTo>
                  <a:pt x="120" y="433"/>
                </a:lnTo>
                <a:lnTo>
                  <a:pt x="88" y="429"/>
                </a:lnTo>
                <a:lnTo>
                  <a:pt x="64" y="421"/>
                </a:lnTo>
                <a:lnTo>
                  <a:pt x="44" y="409"/>
                </a:lnTo>
                <a:lnTo>
                  <a:pt x="28" y="393"/>
                </a:lnTo>
                <a:lnTo>
                  <a:pt x="16" y="377"/>
                </a:lnTo>
                <a:lnTo>
                  <a:pt x="10" y="361"/>
                </a:lnTo>
                <a:lnTo>
                  <a:pt x="4" y="345"/>
                </a:lnTo>
                <a:lnTo>
                  <a:pt x="2" y="332"/>
                </a:lnTo>
                <a:lnTo>
                  <a:pt x="0" y="324"/>
                </a:lnTo>
                <a:lnTo>
                  <a:pt x="0" y="320"/>
                </a:lnTo>
                <a:lnTo>
                  <a:pt x="0" y="96"/>
                </a:lnTo>
                <a:lnTo>
                  <a:pt x="2" y="90"/>
                </a:lnTo>
                <a:lnTo>
                  <a:pt x="6" y="84"/>
                </a:lnTo>
                <a:lnTo>
                  <a:pt x="10" y="82"/>
                </a:lnTo>
                <a:lnTo>
                  <a:pt x="16" y="80"/>
                </a:lnTo>
                <a:lnTo>
                  <a:pt x="22" y="82"/>
                </a:lnTo>
                <a:lnTo>
                  <a:pt x="28" y="84"/>
                </a:lnTo>
                <a:lnTo>
                  <a:pt x="32" y="90"/>
                </a:lnTo>
                <a:lnTo>
                  <a:pt x="32" y="96"/>
                </a:lnTo>
                <a:lnTo>
                  <a:pt x="32" y="216"/>
                </a:lnTo>
                <a:lnTo>
                  <a:pt x="48" y="216"/>
                </a:lnTo>
                <a:lnTo>
                  <a:pt x="48" y="36"/>
                </a:lnTo>
                <a:lnTo>
                  <a:pt x="50" y="30"/>
                </a:lnTo>
                <a:lnTo>
                  <a:pt x="52" y="24"/>
                </a:lnTo>
                <a:lnTo>
                  <a:pt x="56" y="20"/>
                </a:lnTo>
                <a:lnTo>
                  <a:pt x="62" y="18"/>
                </a:lnTo>
                <a:lnTo>
                  <a:pt x="68" y="16"/>
                </a:lnTo>
                <a:lnTo>
                  <a:pt x="74" y="18"/>
                </a:lnTo>
                <a:lnTo>
                  <a:pt x="80" y="20"/>
                </a:lnTo>
                <a:lnTo>
                  <a:pt x="84" y="24"/>
                </a:lnTo>
                <a:lnTo>
                  <a:pt x="88" y="30"/>
                </a:lnTo>
                <a:lnTo>
                  <a:pt x="88" y="36"/>
                </a:lnTo>
                <a:lnTo>
                  <a:pt x="88" y="200"/>
                </a:lnTo>
                <a:lnTo>
                  <a:pt x="104" y="200"/>
                </a:lnTo>
                <a:lnTo>
                  <a:pt x="104" y="20"/>
                </a:lnTo>
                <a:lnTo>
                  <a:pt x="106" y="14"/>
                </a:lnTo>
                <a:lnTo>
                  <a:pt x="108" y="8"/>
                </a:lnTo>
                <a:lnTo>
                  <a:pt x="112" y="4"/>
                </a:lnTo>
                <a:lnTo>
                  <a:pt x="118" y="2"/>
                </a:lnTo>
                <a:lnTo>
                  <a:pt x="12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>
            <a:off x="7548462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Freeform 45"/>
          <p:cNvSpPr>
            <a:spLocks noEditPoints="1"/>
          </p:cNvSpPr>
          <p:nvPr/>
        </p:nvSpPr>
        <p:spPr bwMode="auto">
          <a:xfrm>
            <a:off x="7726898" y="2095252"/>
            <a:ext cx="296876" cy="285031"/>
          </a:xfrm>
          <a:custGeom>
            <a:avLst/>
            <a:gdLst>
              <a:gd name="T0" fmla="*/ 152 w 401"/>
              <a:gd name="T1" fmla="*/ 16 h 385"/>
              <a:gd name="T2" fmla="*/ 116 w 401"/>
              <a:gd name="T3" fmla="*/ 20 h 385"/>
              <a:gd name="T4" fmla="*/ 84 w 401"/>
              <a:gd name="T5" fmla="*/ 34 h 385"/>
              <a:gd name="T6" fmla="*/ 56 w 401"/>
              <a:gd name="T7" fmla="*/ 56 h 385"/>
              <a:gd name="T8" fmla="*/ 34 w 401"/>
              <a:gd name="T9" fmla="*/ 84 h 385"/>
              <a:gd name="T10" fmla="*/ 20 w 401"/>
              <a:gd name="T11" fmla="*/ 116 h 385"/>
              <a:gd name="T12" fmla="*/ 16 w 401"/>
              <a:gd name="T13" fmla="*/ 152 h 385"/>
              <a:gd name="T14" fmla="*/ 20 w 401"/>
              <a:gd name="T15" fmla="*/ 188 h 385"/>
              <a:gd name="T16" fmla="*/ 34 w 401"/>
              <a:gd name="T17" fmla="*/ 221 h 385"/>
              <a:gd name="T18" fmla="*/ 56 w 401"/>
              <a:gd name="T19" fmla="*/ 249 h 385"/>
              <a:gd name="T20" fmla="*/ 84 w 401"/>
              <a:gd name="T21" fmla="*/ 271 h 385"/>
              <a:gd name="T22" fmla="*/ 116 w 401"/>
              <a:gd name="T23" fmla="*/ 283 h 385"/>
              <a:gd name="T24" fmla="*/ 152 w 401"/>
              <a:gd name="T25" fmla="*/ 289 h 385"/>
              <a:gd name="T26" fmla="*/ 189 w 401"/>
              <a:gd name="T27" fmla="*/ 283 h 385"/>
              <a:gd name="T28" fmla="*/ 221 w 401"/>
              <a:gd name="T29" fmla="*/ 271 h 385"/>
              <a:gd name="T30" fmla="*/ 249 w 401"/>
              <a:gd name="T31" fmla="*/ 249 h 385"/>
              <a:gd name="T32" fmla="*/ 269 w 401"/>
              <a:gd name="T33" fmla="*/ 221 h 385"/>
              <a:gd name="T34" fmla="*/ 283 w 401"/>
              <a:gd name="T35" fmla="*/ 188 h 385"/>
              <a:gd name="T36" fmla="*/ 289 w 401"/>
              <a:gd name="T37" fmla="*/ 152 h 385"/>
              <a:gd name="T38" fmla="*/ 283 w 401"/>
              <a:gd name="T39" fmla="*/ 116 h 385"/>
              <a:gd name="T40" fmla="*/ 269 w 401"/>
              <a:gd name="T41" fmla="*/ 84 h 385"/>
              <a:gd name="T42" fmla="*/ 249 w 401"/>
              <a:gd name="T43" fmla="*/ 56 h 385"/>
              <a:gd name="T44" fmla="*/ 221 w 401"/>
              <a:gd name="T45" fmla="*/ 34 h 385"/>
              <a:gd name="T46" fmla="*/ 189 w 401"/>
              <a:gd name="T47" fmla="*/ 20 h 385"/>
              <a:gd name="T48" fmla="*/ 152 w 401"/>
              <a:gd name="T49" fmla="*/ 16 h 385"/>
              <a:gd name="T50" fmla="*/ 152 w 401"/>
              <a:gd name="T51" fmla="*/ 0 h 385"/>
              <a:gd name="T52" fmla="*/ 193 w 401"/>
              <a:gd name="T53" fmla="*/ 6 h 385"/>
              <a:gd name="T54" fmla="*/ 229 w 401"/>
              <a:gd name="T55" fmla="*/ 20 h 385"/>
              <a:gd name="T56" fmla="*/ 261 w 401"/>
              <a:gd name="T57" fmla="*/ 44 h 385"/>
              <a:gd name="T58" fmla="*/ 283 w 401"/>
              <a:gd name="T59" fmla="*/ 76 h 385"/>
              <a:gd name="T60" fmla="*/ 299 w 401"/>
              <a:gd name="T61" fmla="*/ 112 h 385"/>
              <a:gd name="T62" fmla="*/ 305 w 401"/>
              <a:gd name="T63" fmla="*/ 152 h 385"/>
              <a:gd name="T64" fmla="*/ 301 w 401"/>
              <a:gd name="T65" fmla="*/ 186 h 385"/>
              <a:gd name="T66" fmla="*/ 289 w 401"/>
              <a:gd name="T67" fmla="*/ 219 h 385"/>
              <a:gd name="T68" fmla="*/ 273 w 401"/>
              <a:gd name="T69" fmla="*/ 245 h 385"/>
              <a:gd name="T70" fmla="*/ 401 w 401"/>
              <a:gd name="T71" fmla="*/ 365 h 385"/>
              <a:gd name="T72" fmla="*/ 377 w 401"/>
              <a:gd name="T73" fmla="*/ 385 h 385"/>
              <a:gd name="T74" fmla="*/ 251 w 401"/>
              <a:gd name="T75" fmla="*/ 269 h 385"/>
              <a:gd name="T76" fmla="*/ 221 w 401"/>
              <a:gd name="T77" fmla="*/ 289 h 385"/>
              <a:gd name="T78" fmla="*/ 189 w 401"/>
              <a:gd name="T79" fmla="*/ 301 h 385"/>
              <a:gd name="T80" fmla="*/ 152 w 401"/>
              <a:gd name="T81" fmla="*/ 305 h 385"/>
              <a:gd name="T82" fmla="*/ 112 w 401"/>
              <a:gd name="T83" fmla="*/ 299 h 385"/>
              <a:gd name="T84" fmla="*/ 76 w 401"/>
              <a:gd name="T85" fmla="*/ 283 h 385"/>
              <a:gd name="T86" fmla="*/ 44 w 401"/>
              <a:gd name="T87" fmla="*/ 261 h 385"/>
              <a:gd name="T88" fmla="*/ 20 w 401"/>
              <a:gd name="T89" fmla="*/ 229 h 385"/>
              <a:gd name="T90" fmla="*/ 6 w 401"/>
              <a:gd name="T91" fmla="*/ 192 h 385"/>
              <a:gd name="T92" fmla="*/ 0 w 401"/>
              <a:gd name="T93" fmla="*/ 152 h 385"/>
              <a:gd name="T94" fmla="*/ 6 w 401"/>
              <a:gd name="T95" fmla="*/ 112 h 385"/>
              <a:gd name="T96" fmla="*/ 20 w 401"/>
              <a:gd name="T97" fmla="*/ 76 h 385"/>
              <a:gd name="T98" fmla="*/ 44 w 401"/>
              <a:gd name="T99" fmla="*/ 44 h 385"/>
              <a:gd name="T100" fmla="*/ 76 w 401"/>
              <a:gd name="T101" fmla="*/ 20 h 385"/>
              <a:gd name="T102" fmla="*/ 112 w 401"/>
              <a:gd name="T103" fmla="*/ 6 h 385"/>
              <a:gd name="T104" fmla="*/ 152 w 401"/>
              <a:gd name="T105" fmla="*/ 0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01" h="385">
                <a:moveTo>
                  <a:pt x="152" y="16"/>
                </a:moveTo>
                <a:lnTo>
                  <a:pt x="116" y="20"/>
                </a:lnTo>
                <a:lnTo>
                  <a:pt x="84" y="34"/>
                </a:lnTo>
                <a:lnTo>
                  <a:pt x="56" y="56"/>
                </a:lnTo>
                <a:lnTo>
                  <a:pt x="34" y="84"/>
                </a:lnTo>
                <a:lnTo>
                  <a:pt x="20" y="116"/>
                </a:lnTo>
                <a:lnTo>
                  <a:pt x="16" y="152"/>
                </a:lnTo>
                <a:lnTo>
                  <a:pt x="20" y="188"/>
                </a:lnTo>
                <a:lnTo>
                  <a:pt x="34" y="221"/>
                </a:lnTo>
                <a:lnTo>
                  <a:pt x="56" y="249"/>
                </a:lnTo>
                <a:lnTo>
                  <a:pt x="84" y="271"/>
                </a:lnTo>
                <a:lnTo>
                  <a:pt x="116" y="283"/>
                </a:lnTo>
                <a:lnTo>
                  <a:pt x="152" y="289"/>
                </a:lnTo>
                <a:lnTo>
                  <a:pt x="189" y="283"/>
                </a:lnTo>
                <a:lnTo>
                  <a:pt x="221" y="271"/>
                </a:lnTo>
                <a:lnTo>
                  <a:pt x="249" y="249"/>
                </a:lnTo>
                <a:lnTo>
                  <a:pt x="269" y="221"/>
                </a:lnTo>
                <a:lnTo>
                  <a:pt x="283" y="188"/>
                </a:lnTo>
                <a:lnTo>
                  <a:pt x="289" y="152"/>
                </a:lnTo>
                <a:lnTo>
                  <a:pt x="283" y="116"/>
                </a:lnTo>
                <a:lnTo>
                  <a:pt x="269" y="84"/>
                </a:lnTo>
                <a:lnTo>
                  <a:pt x="249" y="56"/>
                </a:lnTo>
                <a:lnTo>
                  <a:pt x="221" y="34"/>
                </a:lnTo>
                <a:lnTo>
                  <a:pt x="189" y="20"/>
                </a:lnTo>
                <a:lnTo>
                  <a:pt x="152" y="16"/>
                </a:lnTo>
                <a:close/>
                <a:moveTo>
                  <a:pt x="152" y="0"/>
                </a:moveTo>
                <a:lnTo>
                  <a:pt x="193" y="6"/>
                </a:lnTo>
                <a:lnTo>
                  <a:pt x="229" y="20"/>
                </a:lnTo>
                <a:lnTo>
                  <a:pt x="261" y="44"/>
                </a:lnTo>
                <a:lnTo>
                  <a:pt x="283" y="76"/>
                </a:lnTo>
                <a:lnTo>
                  <a:pt x="299" y="112"/>
                </a:lnTo>
                <a:lnTo>
                  <a:pt x="305" y="152"/>
                </a:lnTo>
                <a:lnTo>
                  <a:pt x="301" y="186"/>
                </a:lnTo>
                <a:lnTo>
                  <a:pt x="289" y="219"/>
                </a:lnTo>
                <a:lnTo>
                  <a:pt x="273" y="245"/>
                </a:lnTo>
                <a:lnTo>
                  <a:pt x="401" y="365"/>
                </a:lnTo>
                <a:lnTo>
                  <a:pt x="377" y="385"/>
                </a:lnTo>
                <a:lnTo>
                  <a:pt x="251" y="269"/>
                </a:lnTo>
                <a:lnTo>
                  <a:pt x="221" y="289"/>
                </a:lnTo>
                <a:lnTo>
                  <a:pt x="189" y="301"/>
                </a:lnTo>
                <a:lnTo>
                  <a:pt x="152" y="305"/>
                </a:lnTo>
                <a:lnTo>
                  <a:pt x="112" y="299"/>
                </a:lnTo>
                <a:lnTo>
                  <a:pt x="76" y="283"/>
                </a:lnTo>
                <a:lnTo>
                  <a:pt x="44" y="261"/>
                </a:lnTo>
                <a:lnTo>
                  <a:pt x="20" y="229"/>
                </a:lnTo>
                <a:lnTo>
                  <a:pt x="6" y="192"/>
                </a:lnTo>
                <a:lnTo>
                  <a:pt x="0" y="152"/>
                </a:lnTo>
                <a:lnTo>
                  <a:pt x="6" y="112"/>
                </a:lnTo>
                <a:lnTo>
                  <a:pt x="20" y="76"/>
                </a:lnTo>
                <a:lnTo>
                  <a:pt x="44" y="44"/>
                </a:lnTo>
                <a:lnTo>
                  <a:pt x="76" y="20"/>
                </a:lnTo>
                <a:lnTo>
                  <a:pt x="112" y="6"/>
                </a:lnTo>
                <a:lnTo>
                  <a:pt x="152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>
            <a:off x="914873" y="1904971"/>
            <a:ext cx="653748" cy="653748"/>
          </a:xfrm>
          <a:prstGeom prst="ellipse">
            <a:avLst/>
          </a:prstGeom>
          <a:gradFill flip="none" rotWithShape="1">
            <a:gsLst>
              <a:gs pos="100000">
                <a:srgbClr val="FCFCFC"/>
              </a:gs>
              <a:gs pos="0">
                <a:srgbClr val="CCCCCC"/>
              </a:gs>
            </a:gsLst>
            <a:lin ang="7200000" scaled="0"/>
            <a:tileRect/>
          </a:gra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Freeform 57"/>
          <p:cNvSpPr>
            <a:spLocks noEditPoints="1"/>
          </p:cNvSpPr>
          <p:nvPr/>
        </p:nvSpPr>
        <p:spPr bwMode="auto">
          <a:xfrm>
            <a:off x="1093679" y="2083407"/>
            <a:ext cx="296135" cy="296876"/>
          </a:xfrm>
          <a:custGeom>
            <a:avLst/>
            <a:gdLst>
              <a:gd name="T0" fmla="*/ 118 w 400"/>
              <a:gd name="T1" fmla="*/ 34 h 401"/>
              <a:gd name="T2" fmla="*/ 34 w 400"/>
              <a:gd name="T3" fmla="*/ 118 h 401"/>
              <a:gd name="T4" fmla="*/ 22 w 400"/>
              <a:gd name="T5" fmla="*/ 243 h 401"/>
              <a:gd name="T6" fmla="*/ 84 w 400"/>
              <a:gd name="T7" fmla="*/ 343 h 401"/>
              <a:gd name="T8" fmla="*/ 88 w 400"/>
              <a:gd name="T9" fmla="*/ 347 h 401"/>
              <a:gd name="T10" fmla="*/ 114 w 400"/>
              <a:gd name="T11" fmla="*/ 363 h 401"/>
              <a:gd name="T12" fmla="*/ 132 w 400"/>
              <a:gd name="T13" fmla="*/ 371 h 401"/>
              <a:gd name="T14" fmla="*/ 132 w 400"/>
              <a:gd name="T15" fmla="*/ 371 h 401"/>
              <a:gd name="T16" fmla="*/ 88 w 400"/>
              <a:gd name="T17" fmla="*/ 345 h 401"/>
              <a:gd name="T18" fmla="*/ 98 w 400"/>
              <a:gd name="T19" fmla="*/ 337 h 401"/>
              <a:gd name="T20" fmla="*/ 150 w 400"/>
              <a:gd name="T21" fmla="*/ 321 h 401"/>
              <a:gd name="T22" fmla="*/ 160 w 400"/>
              <a:gd name="T23" fmla="*/ 287 h 401"/>
              <a:gd name="T24" fmla="*/ 150 w 400"/>
              <a:gd name="T25" fmla="*/ 265 h 401"/>
              <a:gd name="T26" fmla="*/ 150 w 400"/>
              <a:gd name="T27" fmla="*/ 255 h 401"/>
              <a:gd name="T28" fmla="*/ 146 w 400"/>
              <a:gd name="T29" fmla="*/ 241 h 401"/>
              <a:gd name="T30" fmla="*/ 130 w 400"/>
              <a:gd name="T31" fmla="*/ 204 h 401"/>
              <a:gd name="T32" fmla="*/ 126 w 400"/>
              <a:gd name="T33" fmla="*/ 198 h 401"/>
              <a:gd name="T34" fmla="*/ 122 w 400"/>
              <a:gd name="T35" fmla="*/ 184 h 401"/>
              <a:gd name="T36" fmla="*/ 126 w 400"/>
              <a:gd name="T37" fmla="*/ 170 h 401"/>
              <a:gd name="T38" fmla="*/ 128 w 400"/>
              <a:gd name="T39" fmla="*/ 164 h 401"/>
              <a:gd name="T40" fmla="*/ 122 w 400"/>
              <a:gd name="T41" fmla="*/ 120 h 401"/>
              <a:gd name="T42" fmla="*/ 156 w 400"/>
              <a:gd name="T43" fmla="*/ 66 h 401"/>
              <a:gd name="T44" fmla="*/ 228 w 400"/>
              <a:gd name="T45" fmla="*/ 58 h 401"/>
              <a:gd name="T46" fmla="*/ 272 w 400"/>
              <a:gd name="T47" fmla="*/ 98 h 401"/>
              <a:gd name="T48" fmla="*/ 274 w 400"/>
              <a:gd name="T49" fmla="*/ 152 h 401"/>
              <a:gd name="T50" fmla="*/ 274 w 400"/>
              <a:gd name="T51" fmla="*/ 168 h 401"/>
              <a:gd name="T52" fmla="*/ 280 w 400"/>
              <a:gd name="T53" fmla="*/ 178 h 401"/>
              <a:gd name="T54" fmla="*/ 278 w 400"/>
              <a:gd name="T55" fmla="*/ 194 h 401"/>
              <a:gd name="T56" fmla="*/ 274 w 400"/>
              <a:gd name="T57" fmla="*/ 200 h 401"/>
              <a:gd name="T58" fmla="*/ 262 w 400"/>
              <a:gd name="T59" fmla="*/ 229 h 401"/>
              <a:gd name="T60" fmla="*/ 254 w 400"/>
              <a:gd name="T61" fmla="*/ 251 h 401"/>
              <a:gd name="T62" fmla="*/ 252 w 400"/>
              <a:gd name="T63" fmla="*/ 265 h 401"/>
              <a:gd name="T64" fmla="*/ 244 w 400"/>
              <a:gd name="T65" fmla="*/ 277 h 401"/>
              <a:gd name="T66" fmla="*/ 246 w 400"/>
              <a:gd name="T67" fmla="*/ 313 h 401"/>
              <a:gd name="T68" fmla="*/ 284 w 400"/>
              <a:gd name="T69" fmla="*/ 331 h 401"/>
              <a:gd name="T70" fmla="*/ 344 w 400"/>
              <a:gd name="T71" fmla="*/ 313 h 401"/>
              <a:gd name="T72" fmla="*/ 384 w 400"/>
              <a:gd name="T73" fmla="*/ 200 h 401"/>
              <a:gd name="T74" fmla="*/ 344 w 400"/>
              <a:gd name="T75" fmla="*/ 84 h 401"/>
              <a:gd name="T76" fmla="*/ 242 w 400"/>
              <a:gd name="T77" fmla="*/ 20 h 401"/>
              <a:gd name="T78" fmla="*/ 246 w 400"/>
              <a:gd name="T79" fmla="*/ 6 h 401"/>
              <a:gd name="T80" fmla="*/ 356 w 400"/>
              <a:gd name="T81" fmla="*/ 74 h 401"/>
              <a:gd name="T82" fmla="*/ 400 w 400"/>
              <a:gd name="T83" fmla="*/ 200 h 401"/>
              <a:gd name="T84" fmla="*/ 356 w 400"/>
              <a:gd name="T85" fmla="*/ 325 h 401"/>
              <a:gd name="T86" fmla="*/ 246 w 400"/>
              <a:gd name="T87" fmla="*/ 395 h 401"/>
              <a:gd name="T88" fmla="*/ 112 w 400"/>
              <a:gd name="T89" fmla="*/ 381 h 401"/>
              <a:gd name="T90" fmla="*/ 20 w 400"/>
              <a:gd name="T91" fmla="*/ 289 h 401"/>
              <a:gd name="T92" fmla="*/ 6 w 400"/>
              <a:gd name="T93" fmla="*/ 154 h 401"/>
              <a:gd name="T94" fmla="*/ 74 w 400"/>
              <a:gd name="T95" fmla="*/ 44 h 401"/>
              <a:gd name="T96" fmla="*/ 200 w 400"/>
              <a:gd name="T97" fmla="*/ 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0" h="401">
                <a:moveTo>
                  <a:pt x="200" y="16"/>
                </a:moveTo>
                <a:lnTo>
                  <a:pt x="158" y="20"/>
                </a:lnTo>
                <a:lnTo>
                  <a:pt x="118" y="34"/>
                </a:lnTo>
                <a:lnTo>
                  <a:pt x="84" y="56"/>
                </a:lnTo>
                <a:lnTo>
                  <a:pt x="56" y="84"/>
                </a:lnTo>
                <a:lnTo>
                  <a:pt x="34" y="118"/>
                </a:lnTo>
                <a:lnTo>
                  <a:pt x="20" y="158"/>
                </a:lnTo>
                <a:lnTo>
                  <a:pt x="16" y="200"/>
                </a:lnTo>
                <a:lnTo>
                  <a:pt x="22" y="243"/>
                </a:lnTo>
                <a:lnTo>
                  <a:pt x="36" y="283"/>
                </a:lnTo>
                <a:lnTo>
                  <a:pt x="58" y="317"/>
                </a:lnTo>
                <a:lnTo>
                  <a:pt x="84" y="343"/>
                </a:lnTo>
                <a:lnTo>
                  <a:pt x="84" y="343"/>
                </a:lnTo>
                <a:lnTo>
                  <a:pt x="86" y="343"/>
                </a:lnTo>
                <a:lnTo>
                  <a:pt x="88" y="347"/>
                </a:lnTo>
                <a:lnTo>
                  <a:pt x="92" y="349"/>
                </a:lnTo>
                <a:lnTo>
                  <a:pt x="98" y="353"/>
                </a:lnTo>
                <a:lnTo>
                  <a:pt x="114" y="363"/>
                </a:lnTo>
                <a:lnTo>
                  <a:pt x="116" y="363"/>
                </a:lnTo>
                <a:lnTo>
                  <a:pt x="124" y="367"/>
                </a:lnTo>
                <a:lnTo>
                  <a:pt x="132" y="371"/>
                </a:lnTo>
                <a:lnTo>
                  <a:pt x="136" y="373"/>
                </a:lnTo>
                <a:lnTo>
                  <a:pt x="164" y="381"/>
                </a:lnTo>
                <a:lnTo>
                  <a:pt x="132" y="371"/>
                </a:lnTo>
                <a:lnTo>
                  <a:pt x="116" y="363"/>
                </a:lnTo>
                <a:lnTo>
                  <a:pt x="92" y="349"/>
                </a:lnTo>
                <a:lnTo>
                  <a:pt x="88" y="345"/>
                </a:lnTo>
                <a:lnTo>
                  <a:pt x="86" y="343"/>
                </a:lnTo>
                <a:lnTo>
                  <a:pt x="84" y="343"/>
                </a:lnTo>
                <a:lnTo>
                  <a:pt x="98" y="337"/>
                </a:lnTo>
                <a:lnTo>
                  <a:pt x="118" y="331"/>
                </a:lnTo>
                <a:lnTo>
                  <a:pt x="138" y="325"/>
                </a:lnTo>
                <a:lnTo>
                  <a:pt x="150" y="321"/>
                </a:lnTo>
                <a:lnTo>
                  <a:pt x="156" y="313"/>
                </a:lnTo>
                <a:lnTo>
                  <a:pt x="158" y="301"/>
                </a:lnTo>
                <a:lnTo>
                  <a:pt x="160" y="287"/>
                </a:lnTo>
                <a:lnTo>
                  <a:pt x="158" y="277"/>
                </a:lnTo>
                <a:lnTo>
                  <a:pt x="158" y="273"/>
                </a:lnTo>
                <a:lnTo>
                  <a:pt x="150" y="265"/>
                </a:lnTo>
                <a:lnTo>
                  <a:pt x="150" y="265"/>
                </a:lnTo>
                <a:lnTo>
                  <a:pt x="150" y="261"/>
                </a:lnTo>
                <a:lnTo>
                  <a:pt x="150" y="255"/>
                </a:lnTo>
                <a:lnTo>
                  <a:pt x="148" y="251"/>
                </a:lnTo>
                <a:lnTo>
                  <a:pt x="146" y="245"/>
                </a:lnTo>
                <a:lnTo>
                  <a:pt x="146" y="241"/>
                </a:lnTo>
                <a:lnTo>
                  <a:pt x="140" y="229"/>
                </a:lnTo>
                <a:lnTo>
                  <a:pt x="134" y="216"/>
                </a:lnTo>
                <a:lnTo>
                  <a:pt x="130" y="204"/>
                </a:lnTo>
                <a:lnTo>
                  <a:pt x="130" y="200"/>
                </a:lnTo>
                <a:lnTo>
                  <a:pt x="128" y="200"/>
                </a:lnTo>
                <a:lnTo>
                  <a:pt x="126" y="198"/>
                </a:lnTo>
                <a:lnTo>
                  <a:pt x="124" y="194"/>
                </a:lnTo>
                <a:lnTo>
                  <a:pt x="122" y="190"/>
                </a:lnTo>
                <a:lnTo>
                  <a:pt x="122" y="184"/>
                </a:lnTo>
                <a:lnTo>
                  <a:pt x="122" y="178"/>
                </a:lnTo>
                <a:lnTo>
                  <a:pt x="124" y="174"/>
                </a:lnTo>
                <a:lnTo>
                  <a:pt x="126" y="170"/>
                </a:lnTo>
                <a:lnTo>
                  <a:pt x="128" y="168"/>
                </a:lnTo>
                <a:lnTo>
                  <a:pt x="130" y="168"/>
                </a:lnTo>
                <a:lnTo>
                  <a:pt x="128" y="164"/>
                </a:lnTo>
                <a:lnTo>
                  <a:pt x="126" y="152"/>
                </a:lnTo>
                <a:lnTo>
                  <a:pt x="124" y="136"/>
                </a:lnTo>
                <a:lnTo>
                  <a:pt x="122" y="120"/>
                </a:lnTo>
                <a:lnTo>
                  <a:pt x="126" y="96"/>
                </a:lnTo>
                <a:lnTo>
                  <a:pt x="138" y="78"/>
                </a:lnTo>
                <a:lnTo>
                  <a:pt x="156" y="66"/>
                </a:lnTo>
                <a:lnTo>
                  <a:pt x="178" y="58"/>
                </a:lnTo>
                <a:lnTo>
                  <a:pt x="204" y="56"/>
                </a:lnTo>
                <a:lnTo>
                  <a:pt x="228" y="58"/>
                </a:lnTo>
                <a:lnTo>
                  <a:pt x="250" y="66"/>
                </a:lnTo>
                <a:lnTo>
                  <a:pt x="264" y="80"/>
                </a:lnTo>
                <a:lnTo>
                  <a:pt x="272" y="98"/>
                </a:lnTo>
                <a:lnTo>
                  <a:pt x="276" y="120"/>
                </a:lnTo>
                <a:lnTo>
                  <a:pt x="276" y="136"/>
                </a:lnTo>
                <a:lnTo>
                  <a:pt x="274" y="152"/>
                </a:lnTo>
                <a:lnTo>
                  <a:pt x="274" y="164"/>
                </a:lnTo>
                <a:lnTo>
                  <a:pt x="274" y="168"/>
                </a:lnTo>
                <a:lnTo>
                  <a:pt x="274" y="168"/>
                </a:lnTo>
                <a:lnTo>
                  <a:pt x="276" y="170"/>
                </a:lnTo>
                <a:lnTo>
                  <a:pt x="278" y="174"/>
                </a:lnTo>
                <a:lnTo>
                  <a:pt x="280" y="178"/>
                </a:lnTo>
                <a:lnTo>
                  <a:pt x="280" y="184"/>
                </a:lnTo>
                <a:lnTo>
                  <a:pt x="280" y="190"/>
                </a:lnTo>
                <a:lnTo>
                  <a:pt x="278" y="194"/>
                </a:lnTo>
                <a:lnTo>
                  <a:pt x="276" y="198"/>
                </a:lnTo>
                <a:lnTo>
                  <a:pt x="274" y="200"/>
                </a:lnTo>
                <a:lnTo>
                  <a:pt x="274" y="200"/>
                </a:lnTo>
                <a:lnTo>
                  <a:pt x="272" y="204"/>
                </a:lnTo>
                <a:lnTo>
                  <a:pt x="268" y="214"/>
                </a:lnTo>
                <a:lnTo>
                  <a:pt x="262" y="229"/>
                </a:lnTo>
                <a:lnTo>
                  <a:pt x="258" y="241"/>
                </a:lnTo>
                <a:lnTo>
                  <a:pt x="256" y="245"/>
                </a:lnTo>
                <a:lnTo>
                  <a:pt x="254" y="251"/>
                </a:lnTo>
                <a:lnTo>
                  <a:pt x="252" y="255"/>
                </a:lnTo>
                <a:lnTo>
                  <a:pt x="252" y="261"/>
                </a:lnTo>
                <a:lnTo>
                  <a:pt x="252" y="265"/>
                </a:lnTo>
                <a:lnTo>
                  <a:pt x="252" y="265"/>
                </a:lnTo>
                <a:lnTo>
                  <a:pt x="244" y="273"/>
                </a:lnTo>
                <a:lnTo>
                  <a:pt x="244" y="277"/>
                </a:lnTo>
                <a:lnTo>
                  <a:pt x="242" y="287"/>
                </a:lnTo>
                <a:lnTo>
                  <a:pt x="244" y="301"/>
                </a:lnTo>
                <a:lnTo>
                  <a:pt x="246" y="313"/>
                </a:lnTo>
                <a:lnTo>
                  <a:pt x="252" y="321"/>
                </a:lnTo>
                <a:lnTo>
                  <a:pt x="264" y="325"/>
                </a:lnTo>
                <a:lnTo>
                  <a:pt x="284" y="331"/>
                </a:lnTo>
                <a:lnTo>
                  <a:pt x="304" y="337"/>
                </a:lnTo>
                <a:lnTo>
                  <a:pt x="318" y="341"/>
                </a:lnTo>
                <a:lnTo>
                  <a:pt x="344" y="313"/>
                </a:lnTo>
                <a:lnTo>
                  <a:pt x="366" y="281"/>
                </a:lnTo>
                <a:lnTo>
                  <a:pt x="378" y="243"/>
                </a:lnTo>
                <a:lnTo>
                  <a:pt x="384" y="200"/>
                </a:lnTo>
                <a:lnTo>
                  <a:pt x="378" y="158"/>
                </a:lnTo>
                <a:lnTo>
                  <a:pt x="364" y="118"/>
                </a:lnTo>
                <a:lnTo>
                  <a:pt x="344" y="84"/>
                </a:lnTo>
                <a:lnTo>
                  <a:pt x="314" y="56"/>
                </a:lnTo>
                <a:lnTo>
                  <a:pt x="280" y="34"/>
                </a:lnTo>
                <a:lnTo>
                  <a:pt x="242" y="20"/>
                </a:lnTo>
                <a:lnTo>
                  <a:pt x="200" y="16"/>
                </a:lnTo>
                <a:close/>
                <a:moveTo>
                  <a:pt x="200" y="0"/>
                </a:moveTo>
                <a:lnTo>
                  <a:pt x="246" y="6"/>
                </a:lnTo>
                <a:lnTo>
                  <a:pt x="288" y="20"/>
                </a:lnTo>
                <a:lnTo>
                  <a:pt x="324" y="44"/>
                </a:lnTo>
                <a:lnTo>
                  <a:pt x="356" y="74"/>
                </a:lnTo>
                <a:lnTo>
                  <a:pt x="380" y="112"/>
                </a:lnTo>
                <a:lnTo>
                  <a:pt x="394" y="154"/>
                </a:lnTo>
                <a:lnTo>
                  <a:pt x="400" y="200"/>
                </a:lnTo>
                <a:lnTo>
                  <a:pt x="394" y="247"/>
                </a:lnTo>
                <a:lnTo>
                  <a:pt x="380" y="289"/>
                </a:lnTo>
                <a:lnTo>
                  <a:pt x="356" y="325"/>
                </a:lnTo>
                <a:lnTo>
                  <a:pt x="324" y="357"/>
                </a:lnTo>
                <a:lnTo>
                  <a:pt x="288" y="381"/>
                </a:lnTo>
                <a:lnTo>
                  <a:pt x="246" y="395"/>
                </a:lnTo>
                <a:lnTo>
                  <a:pt x="200" y="401"/>
                </a:lnTo>
                <a:lnTo>
                  <a:pt x="154" y="395"/>
                </a:lnTo>
                <a:lnTo>
                  <a:pt x="112" y="381"/>
                </a:lnTo>
                <a:lnTo>
                  <a:pt x="74" y="357"/>
                </a:lnTo>
                <a:lnTo>
                  <a:pt x="44" y="325"/>
                </a:lnTo>
                <a:lnTo>
                  <a:pt x="20" y="289"/>
                </a:lnTo>
                <a:lnTo>
                  <a:pt x="6" y="247"/>
                </a:lnTo>
                <a:lnTo>
                  <a:pt x="0" y="200"/>
                </a:lnTo>
                <a:lnTo>
                  <a:pt x="6" y="154"/>
                </a:lnTo>
                <a:lnTo>
                  <a:pt x="20" y="112"/>
                </a:lnTo>
                <a:lnTo>
                  <a:pt x="44" y="74"/>
                </a:lnTo>
                <a:lnTo>
                  <a:pt x="74" y="44"/>
                </a:lnTo>
                <a:lnTo>
                  <a:pt x="112" y="20"/>
                </a:lnTo>
                <a:lnTo>
                  <a:pt x="154" y="6"/>
                </a:lnTo>
                <a:lnTo>
                  <a:pt x="20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76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</TotalTime>
  <Words>2831</Words>
  <Application>Microsoft Office PowerPoint</Application>
  <PresentationFormat>全屏显示(16:9)</PresentationFormat>
  <Paragraphs>209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Edwardian Script ITC</vt:lpstr>
      <vt:lpstr>宋体</vt:lpstr>
      <vt:lpstr>微软雅黑</vt:lpstr>
      <vt:lpstr>Arial</vt:lpstr>
      <vt:lpstr>Arial Black</vt:lpstr>
      <vt:lpstr>Calibri</vt:lpstr>
      <vt:lpstr>Wingdings</vt:lpstr>
      <vt:lpstr>Office 主题​​</vt:lpstr>
      <vt:lpstr>eMem——弹性云缓存系统</vt:lpstr>
      <vt:lpstr>PowerPoint 演示文稿</vt:lpstr>
      <vt:lpstr>项目介绍</vt:lpstr>
      <vt:lpstr>PowerPoint 演示文稿</vt:lpstr>
      <vt:lpstr>需求整合</vt:lpstr>
      <vt:lpstr>需求整合</vt:lpstr>
      <vt:lpstr>PowerPoint 演示文稿</vt:lpstr>
      <vt:lpstr>设计思路</vt:lpstr>
      <vt:lpstr>设计思路</vt:lpstr>
      <vt:lpstr>PowerPoint 演示文稿</vt:lpstr>
      <vt:lpstr>项目架构</vt:lpstr>
      <vt:lpstr>项目架构</vt:lpstr>
      <vt:lpstr>PowerPoint 演示文稿</vt:lpstr>
      <vt:lpstr>产品实现：系统层</vt:lpstr>
      <vt:lpstr>产品实现：数据层</vt:lpstr>
      <vt:lpstr>产品实现：数据层</vt:lpstr>
      <vt:lpstr>产品实现：数据层</vt:lpstr>
      <vt:lpstr>产品实现：应用层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测试分析</vt:lpstr>
      <vt:lpstr>开发团队</vt:lpstr>
      <vt:lpstr>THANK YOU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庄奕峰</cp:lastModifiedBy>
  <cp:revision>111</cp:revision>
  <dcterms:created xsi:type="dcterms:W3CDTF">2014-11-03T23:40:47Z</dcterms:created>
  <dcterms:modified xsi:type="dcterms:W3CDTF">2014-12-31T08:37:45Z</dcterms:modified>
</cp:coreProperties>
</file>

<file path=docProps/thumbnail.jpeg>
</file>